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Montserrat SemiBold"/>
      <p:regular r:id="rId28"/>
      <p:bold r:id="rId29"/>
      <p:italic r:id="rId30"/>
      <p:boldItalic r:id="rId31"/>
    </p:embeddedFont>
    <p:embeddedFont>
      <p:font typeface="Montserrat"/>
      <p:regular r:id="rId32"/>
      <p:bold r:id="rId33"/>
      <p:italic r:id="rId34"/>
      <p:boldItalic r:id="rId35"/>
    </p:embeddedFont>
    <p:embeddedFont>
      <p:font typeface="Montserrat Light"/>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68">
          <p15:clr>
            <a:srgbClr val="A4A3A4"/>
          </p15:clr>
        </p15:guide>
        <p15:guide id="2" pos="2880">
          <p15:clr>
            <a:srgbClr val="A4A3A4"/>
          </p15:clr>
        </p15:guide>
        <p15:guide id="3" orient="horz" pos="687">
          <p15:clr>
            <a:srgbClr val="9AA0A6"/>
          </p15:clr>
        </p15:guide>
        <p15:guide id="4" pos="288">
          <p15:clr>
            <a:srgbClr val="9AA0A6"/>
          </p15:clr>
        </p15:guide>
        <p15:guide id="5" orient="horz" pos="3024">
          <p15:clr>
            <a:srgbClr val="9AA0A6"/>
          </p15:clr>
        </p15:guide>
        <p15:guide id="6" pos="5472">
          <p15:clr>
            <a:srgbClr val="9AA0A6"/>
          </p15:clr>
        </p15:guide>
        <p15:guide id="7" orient="horz" pos="762">
          <p15:clr>
            <a:srgbClr val="9AA0A6"/>
          </p15:clr>
        </p15:guide>
        <p15:guide id="8" pos="2817">
          <p15:clr>
            <a:srgbClr val="9AA0A6"/>
          </p15:clr>
        </p15:guide>
        <p15:guide id="9" pos="360">
          <p15:clr>
            <a:srgbClr val="9AA0A6"/>
          </p15:clr>
        </p15:guide>
        <p15:guide id="10" orient="horz" pos="1172">
          <p15:clr>
            <a:srgbClr val="9AA0A6"/>
          </p15:clr>
        </p15:guide>
        <p15:guide id="11" pos="4191">
          <p15:clr>
            <a:srgbClr val="9AA0A6"/>
          </p15:clr>
        </p15:guide>
        <p15:guide id="12" pos="1657">
          <p15:clr>
            <a:srgbClr val="9AA0A6"/>
          </p15:clr>
        </p15:guide>
        <p15:guide id="13" pos="2957">
          <p15:clr>
            <a:srgbClr val="9AA0A6"/>
          </p15:clr>
        </p15:guide>
        <p15:guide id="14" orient="horz" pos="967">
          <p15:clr>
            <a:srgbClr val="9AA0A6"/>
          </p15:clr>
        </p15:guide>
        <p15:guide id="15" orient="horz" pos="1379">
          <p15:clr>
            <a:srgbClr val="9AA0A6"/>
          </p15:clr>
        </p15:guide>
        <p15:guide id="16" orient="horz" pos="2160">
          <p15:clr>
            <a:srgbClr val="9AA0A6"/>
          </p15:clr>
        </p15:guide>
        <p15:guide id="17" pos="409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68" orient="horz"/>
        <p:guide pos="2880"/>
        <p:guide pos="687" orient="horz"/>
        <p:guide pos="288"/>
        <p:guide pos="3024" orient="horz"/>
        <p:guide pos="5472"/>
        <p:guide pos="762" orient="horz"/>
        <p:guide pos="2817"/>
        <p:guide pos="360"/>
        <p:guide pos="1172" orient="horz"/>
        <p:guide pos="4191"/>
        <p:guide pos="1657"/>
        <p:guide pos="2957"/>
        <p:guide pos="967" orient="horz"/>
        <p:guide pos="1379" orient="horz"/>
        <p:guide pos="2160" orient="horz"/>
        <p:guide pos="4096"/>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SemiBold-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SemiBo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SemiBold-boldItalic.fntdata"/><Relationship Id="rId30" Type="http://schemas.openxmlformats.org/officeDocument/2006/relationships/font" Target="fonts/MontserratSemiBold-italic.fntdata"/><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MontserratLight-bold.fntdata"/><Relationship Id="rId14" Type="http://schemas.openxmlformats.org/officeDocument/2006/relationships/slide" Target="slides/slide9.xml"/><Relationship Id="rId36" Type="http://schemas.openxmlformats.org/officeDocument/2006/relationships/font" Target="fonts/MontserratLight-regular.fntdata"/><Relationship Id="rId17" Type="http://schemas.openxmlformats.org/officeDocument/2006/relationships/slide" Target="slides/slide12.xml"/><Relationship Id="rId39" Type="http://schemas.openxmlformats.org/officeDocument/2006/relationships/font" Target="fonts/MontserratLight-boldItalic.fntdata"/><Relationship Id="rId16" Type="http://schemas.openxmlformats.org/officeDocument/2006/relationships/slide" Target="slides/slide11.xml"/><Relationship Id="rId38" Type="http://schemas.openxmlformats.org/officeDocument/2006/relationships/font" Target="fonts/MontserratLight-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gif>
</file>

<file path=ppt/media/image19.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e5f52124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ge5f521247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sp>
        <p:nvSpPr>
          <p:cNvPr id="13" name="Google Shape;13;p2"/>
          <p:cNvSpPr txBox="1"/>
          <p:nvPr>
            <p:ph type="title"/>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4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2"/>
          <p:cNvSpPr txBox="1"/>
          <p:nvPr>
            <p:ph idx="1" type="body"/>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SzPts val="3200"/>
              <a:buChar char="•"/>
              <a:defRPr/>
            </a:lvl1pPr>
            <a:lvl2pPr indent="-406400" lvl="1" marL="914400" algn="l">
              <a:lnSpc>
                <a:spcPct val="100000"/>
              </a:lnSpc>
              <a:spcBef>
                <a:spcPts val="560"/>
              </a:spcBef>
              <a:spcAft>
                <a:spcPts val="0"/>
              </a:spcAft>
              <a:buSzPts val="2800"/>
              <a:buChar char="–"/>
              <a:defRPr/>
            </a:lvl2pPr>
            <a:lvl3pPr indent="-381000" lvl="2" marL="1371600" algn="l">
              <a:lnSpc>
                <a:spcPct val="100000"/>
              </a:lnSpc>
              <a:spcBef>
                <a:spcPts val="480"/>
              </a:spcBef>
              <a:spcAft>
                <a:spcPts val="0"/>
              </a:spcAft>
              <a:buSzPts val="2400"/>
              <a:buChar char="•"/>
              <a:defRPr/>
            </a:lvl3pPr>
            <a:lvl4pPr indent="-355600" lvl="3" marL="1828800" algn="l">
              <a:lnSpc>
                <a:spcPct val="100000"/>
              </a:lnSpc>
              <a:spcBef>
                <a:spcPts val="400"/>
              </a:spcBef>
              <a:spcAft>
                <a:spcPts val="0"/>
              </a:spcAft>
              <a:buSzPts val="2000"/>
              <a:buChar char="–"/>
              <a:defRPr/>
            </a:lvl4pPr>
            <a:lvl5pPr indent="-355600" lvl="4" marL="2286000" algn="l">
              <a:lnSpc>
                <a:spcPct val="100000"/>
              </a:lnSpc>
              <a:spcBef>
                <a:spcPts val="400"/>
              </a:spcBef>
              <a:spcAft>
                <a:spcPts val="0"/>
              </a:spcAft>
              <a:buSzPts val="2000"/>
              <a:buChar char="»"/>
              <a:defRPr/>
            </a:lvl5pPr>
            <a:lvl6pPr indent="-355600" lvl="5" marL="2743200" algn="l">
              <a:lnSpc>
                <a:spcPct val="100000"/>
              </a:lnSpc>
              <a:spcBef>
                <a:spcPts val="400"/>
              </a:spcBef>
              <a:spcAft>
                <a:spcPts val="0"/>
              </a:spcAft>
              <a:buSzPts val="2000"/>
              <a:buChar char="•"/>
              <a:defRPr/>
            </a:lvl6pPr>
            <a:lvl7pPr indent="-355600" lvl="6" marL="3200400" algn="l">
              <a:lnSpc>
                <a:spcPct val="100000"/>
              </a:lnSpc>
              <a:spcBef>
                <a:spcPts val="400"/>
              </a:spcBef>
              <a:spcAft>
                <a:spcPts val="0"/>
              </a:spcAft>
              <a:buSzPts val="2000"/>
              <a:buChar char="•"/>
              <a:defRPr/>
            </a:lvl7pPr>
            <a:lvl8pPr indent="-355600" lvl="7" marL="3657600" algn="l">
              <a:lnSpc>
                <a:spcPct val="100000"/>
              </a:lnSpc>
              <a:spcBef>
                <a:spcPts val="400"/>
              </a:spcBef>
              <a:spcAft>
                <a:spcPts val="0"/>
              </a:spcAft>
              <a:buSzPts val="2000"/>
              <a:buChar char="•"/>
              <a:defRPr/>
            </a:lvl8pPr>
            <a:lvl9pPr indent="-355600" lvl="8" marL="4114800" algn="l">
              <a:lnSpc>
                <a:spcPct val="100000"/>
              </a:lnSpc>
              <a:spcBef>
                <a:spcPts val="400"/>
              </a:spcBef>
              <a:spcAft>
                <a:spcPts val="0"/>
              </a:spcAft>
              <a:buSzPts val="2000"/>
              <a:buChar char="•"/>
              <a:defRPr/>
            </a:lvl9pPr>
          </a:lstStyle>
          <a:p/>
        </p:txBody>
      </p:sp>
      <p:sp>
        <p:nvSpPr>
          <p:cNvPr id="15" name="Google Shape;15;p2"/>
          <p:cNvSpPr txBox="1"/>
          <p:nvPr>
            <p:ph idx="12" type="sldNum"/>
          </p:nvPr>
        </p:nvSpPr>
        <p:spPr>
          <a:xfrm>
            <a:off x="8472458" y="4663217"/>
            <a:ext cx="548700" cy="393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7" name="Shape 67"/>
        <p:cNvGrpSpPr/>
        <p:nvPr/>
      </p:nvGrpSpPr>
      <p:grpSpPr>
        <a:xfrm>
          <a:off x="0" y="0"/>
          <a:ext cx="0" cy="0"/>
          <a:chOff x="0" y="0"/>
          <a:chExt cx="0" cy="0"/>
        </a:xfrm>
      </p:grpSpPr>
      <p:sp>
        <p:nvSpPr>
          <p:cNvPr id="68" name="Google Shape;68;p11"/>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1"/>
          <p:cNvSpPr/>
          <p:nvPr>
            <p:ph idx="2" type="pic"/>
          </p:nvPr>
        </p:nvSpPr>
        <p:spPr>
          <a:xfrm>
            <a:off x="1792288" y="459581"/>
            <a:ext cx="5486400" cy="3086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70" name="Google Shape;70;p11"/>
          <p:cNvSpPr txBox="1"/>
          <p:nvPr>
            <p:ph idx="1" type="body"/>
          </p:nvPr>
        </p:nvSpPr>
        <p:spPr>
          <a:xfrm>
            <a:off x="1792288" y="4025503"/>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71" name="Google Shape;71;p1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74" name="Shape 74"/>
        <p:cNvGrpSpPr/>
        <p:nvPr/>
      </p:nvGrpSpPr>
      <p:grpSpPr>
        <a:xfrm>
          <a:off x="0" y="0"/>
          <a:ext cx="0" cy="0"/>
          <a:chOff x="0" y="0"/>
          <a:chExt cx="0" cy="0"/>
        </a:xfrm>
      </p:grpSpPr>
      <p:sp>
        <p:nvSpPr>
          <p:cNvPr id="75" name="Google Shape;75;p12"/>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2"/>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80" name="Shape 80"/>
        <p:cNvGrpSpPr/>
        <p:nvPr/>
      </p:nvGrpSpPr>
      <p:grpSpPr>
        <a:xfrm>
          <a:off x="0" y="0"/>
          <a:ext cx="0" cy="0"/>
          <a:chOff x="0" y="0"/>
          <a:chExt cx="0" cy="0"/>
        </a:xfrm>
      </p:grpSpPr>
      <p:sp>
        <p:nvSpPr>
          <p:cNvPr id="81" name="Google Shape;81;p13"/>
          <p:cNvSpPr txBox="1"/>
          <p:nvPr>
            <p:ph type="title"/>
          </p:nvPr>
        </p:nvSpPr>
        <p:spPr>
          <a:xfrm rot="5400000">
            <a:off x="5463750" y="1371628"/>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3"/>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3" name="Google Shape;83;p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Arial"/>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3"/>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19" name="Google Shape;19;p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22" name="Shape 22"/>
        <p:cNvGrpSpPr/>
        <p:nvPr/>
      </p:nvGrpSpPr>
      <p:grpSpPr>
        <a:xfrm>
          <a:off x="0" y="0"/>
          <a:ext cx="0" cy="0"/>
          <a:chOff x="0" y="0"/>
          <a:chExt cx="0" cy="0"/>
        </a:xfrm>
      </p:grpSpPr>
      <p:sp>
        <p:nvSpPr>
          <p:cNvPr id="23" name="Google Shape;23;p4"/>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4"/>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5" name="Google Shape;25;p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28" name="Shape 28"/>
        <p:cNvGrpSpPr/>
        <p:nvPr/>
      </p:nvGrpSpPr>
      <p:grpSpPr>
        <a:xfrm>
          <a:off x="0" y="0"/>
          <a:ext cx="0" cy="0"/>
          <a:chOff x="0" y="0"/>
          <a:chExt cx="0" cy="0"/>
        </a:xfrm>
      </p:grpSpPr>
      <p:sp>
        <p:nvSpPr>
          <p:cNvPr id="29" name="Google Shape;29;p5"/>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5"/>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31" name="Google Shape;31;p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34" name="Google Shape;34;p5"/>
          <p:cNvPicPr preferRelativeResize="0"/>
          <p:nvPr/>
        </p:nvPicPr>
        <p:blipFill rotWithShape="1">
          <a:blip r:embed="rId2">
            <a:alphaModFix/>
          </a:blip>
          <a:srcRect b="0" l="0" r="0" t="0"/>
          <a:stretch/>
        </p:blipFill>
        <p:spPr>
          <a:xfrm>
            <a:off x="6470425" y="288700"/>
            <a:ext cx="1550349" cy="4118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35" name="Shape 35"/>
        <p:cNvGrpSpPr/>
        <p:nvPr/>
      </p:nvGrpSpPr>
      <p:grpSpPr>
        <a:xfrm>
          <a:off x="0" y="0"/>
          <a:ext cx="0" cy="0"/>
          <a:chOff x="0" y="0"/>
          <a:chExt cx="0" cy="0"/>
        </a:xfrm>
      </p:grpSpPr>
      <p:sp>
        <p:nvSpPr>
          <p:cNvPr id="36" name="Google Shape;36;p6"/>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6"/>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8" name="Google Shape;38;p6"/>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9" name="Google Shape;39;p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42" name="Shape 42"/>
        <p:cNvGrpSpPr/>
        <p:nvPr/>
      </p:nvGrpSpPr>
      <p:grpSpPr>
        <a:xfrm>
          <a:off x="0" y="0"/>
          <a:ext cx="0" cy="0"/>
          <a:chOff x="0" y="0"/>
          <a:chExt cx="0" cy="0"/>
        </a:xfrm>
      </p:grpSpPr>
      <p:sp>
        <p:nvSpPr>
          <p:cNvPr id="43" name="Google Shape;43;p7"/>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7"/>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7"/>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7"/>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7" name="Google Shape;47;p7"/>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8" name="Google Shape;48;p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ólo el título" type="titleOnly">
  <p:cSld name="TITLE_ONLY">
    <p:spTree>
      <p:nvGrpSpPr>
        <p:cNvPr id="51" name="Shape 51"/>
        <p:cNvGrpSpPr/>
        <p:nvPr/>
      </p:nvGrpSpPr>
      <p:grpSpPr>
        <a:xfrm>
          <a:off x="0" y="0"/>
          <a:ext cx="0" cy="0"/>
          <a:chOff x="0" y="0"/>
          <a:chExt cx="0" cy="0"/>
        </a:xfrm>
      </p:grpSpPr>
      <p:sp>
        <p:nvSpPr>
          <p:cNvPr id="52" name="Google Shape;52;p8"/>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6" name="Shape 56"/>
        <p:cNvGrpSpPr/>
        <p:nvPr/>
      </p:nvGrpSpPr>
      <p:grpSpPr>
        <a:xfrm>
          <a:off x="0" y="0"/>
          <a:ext cx="0" cy="0"/>
          <a:chOff x="0" y="0"/>
          <a:chExt cx="0" cy="0"/>
        </a:xfrm>
      </p:grpSpPr>
      <p:sp>
        <p:nvSpPr>
          <p:cNvPr id="57" name="Google Shape;57;p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60" name="Shape 60"/>
        <p:cNvGrpSpPr/>
        <p:nvPr/>
      </p:nvGrpSpPr>
      <p:grpSpPr>
        <a:xfrm>
          <a:off x="0" y="0"/>
          <a:ext cx="0" cy="0"/>
          <a:chOff x="0" y="0"/>
          <a:chExt cx="0" cy="0"/>
        </a:xfrm>
      </p:grpSpPr>
      <p:sp>
        <p:nvSpPr>
          <p:cNvPr id="61" name="Google Shape;61;p10"/>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0"/>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3" name="Google Shape;63;p10"/>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4" name="Google Shape;64;p1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1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4.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descr="PPT-2.jpg" id="6" name="Google Shape;6;p1"/>
          <p:cNvPicPr preferRelativeResize="0"/>
          <p:nvPr/>
        </p:nvPicPr>
        <p:blipFill rotWithShape="1">
          <a:blip r:embed="rId1">
            <a:alphaModFix/>
          </a:blip>
          <a:srcRect b="0" l="0" r="0" t="0"/>
          <a:stretch/>
        </p:blipFill>
        <p:spPr>
          <a:xfrm>
            <a:off x="1063050" y="0"/>
            <a:ext cx="6858000" cy="918557"/>
          </a:xfrm>
          <a:prstGeom prst="rect">
            <a:avLst/>
          </a:prstGeom>
          <a:noFill/>
          <a:ln>
            <a:noFill/>
          </a:ln>
        </p:spPr>
      </p:pic>
      <p:sp>
        <p:nvSpPr>
          <p:cNvPr id="7" name="Google Shape;7;p1"/>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Montserrat Light"/>
              <a:buNone/>
              <a:defRPr b="0" i="0" sz="4400" u="none" cap="none" strike="noStrike">
                <a:solidFill>
                  <a:schemeClr val="dk1"/>
                </a:solidFill>
                <a:latin typeface="Montserrat Light"/>
                <a:ea typeface="Montserrat Light"/>
                <a:cs typeface="Montserrat Light"/>
                <a:sym typeface="Montserrat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p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 name="Google Shape;9;p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0" name="Google Shape;10;p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1" name="Google Shape;11;p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7.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8.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arxiv.org/search/q-bio?searchtype=author&amp;query=Capistran%2C+M+A" TargetMode="External"/><Relationship Id="rId4" Type="http://schemas.openxmlformats.org/officeDocument/2006/relationships/hyperlink" Target="https://arxiv.org/search/q-bio?searchtype=author&amp;query=Capella%2C+A" TargetMode="External"/><Relationship Id="rId5" Type="http://schemas.openxmlformats.org/officeDocument/2006/relationships/hyperlink" Target="https://arxiv.org/search/q-bio?searchtype=author&amp;query=Christen%2C+J+A"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4"/>
          <p:cNvPicPr preferRelativeResize="0"/>
          <p:nvPr/>
        </p:nvPicPr>
        <p:blipFill rotWithShape="1">
          <a:blip r:embed="rId3">
            <a:alphaModFix/>
          </a:blip>
          <a:srcRect b="0" l="0" r="0" t="0"/>
          <a:stretch/>
        </p:blipFill>
        <p:spPr>
          <a:xfrm>
            <a:off x="0" y="874925"/>
            <a:ext cx="9144000" cy="4268575"/>
          </a:xfrm>
          <a:prstGeom prst="rect">
            <a:avLst/>
          </a:prstGeom>
          <a:noFill/>
          <a:ln>
            <a:noFill/>
          </a:ln>
          <a:effectLst>
            <a:outerShdw blurRad="57150" rotWithShape="0" algn="bl" dir="5400000" dist="19050">
              <a:srgbClr val="000000">
                <a:alpha val="49803"/>
              </a:srgbClr>
            </a:outerShdw>
          </a:effectLst>
        </p:spPr>
      </p:pic>
      <p:cxnSp>
        <p:nvCxnSpPr>
          <p:cNvPr id="91" name="Google Shape;91;p14"/>
          <p:cNvCxnSpPr/>
          <p:nvPr/>
        </p:nvCxnSpPr>
        <p:spPr>
          <a:xfrm>
            <a:off x="773000" y="762275"/>
            <a:ext cx="0" cy="756300"/>
          </a:xfrm>
          <a:prstGeom prst="straightConnector1">
            <a:avLst/>
          </a:prstGeom>
          <a:noFill/>
          <a:ln cap="flat" cmpd="sng" w="9525">
            <a:solidFill>
              <a:srgbClr val="FFFFFF"/>
            </a:solidFill>
            <a:prstDash val="solid"/>
            <a:round/>
            <a:headEnd len="sm" w="sm" type="none"/>
            <a:tailEnd len="sm" w="sm" type="none"/>
          </a:ln>
        </p:spPr>
      </p:cxnSp>
      <p:sp>
        <p:nvSpPr>
          <p:cNvPr id="92" name="Google Shape;92;p14"/>
          <p:cNvSpPr txBox="1"/>
          <p:nvPr/>
        </p:nvSpPr>
        <p:spPr>
          <a:xfrm>
            <a:off x="816825" y="1736550"/>
            <a:ext cx="7211400" cy="16704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3600"/>
              <a:buFont typeface="Arial"/>
              <a:buNone/>
            </a:pPr>
            <a:r>
              <a:rPr b="0" i="0" lang="en" sz="3600" u="none" cap="none" strike="noStrike">
                <a:solidFill>
                  <a:srgbClr val="990000"/>
                </a:solidFill>
                <a:latin typeface="Montserrat Light"/>
                <a:ea typeface="Montserrat Light"/>
                <a:cs typeface="Montserrat Light"/>
                <a:sym typeface="Montserrat Light"/>
              </a:rPr>
              <a:t>Tiempo de atención hospitalaria ante Covid-19 </a:t>
            </a:r>
            <a:endParaRPr b="0" i="0" sz="3600" u="none" cap="none" strike="noStrike">
              <a:solidFill>
                <a:srgbClr val="990000"/>
              </a:solidFill>
              <a:latin typeface="Montserrat Light"/>
              <a:ea typeface="Montserrat Light"/>
              <a:cs typeface="Montserrat Light"/>
              <a:sym typeface="Montserrat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3"/>
          <p:cNvPicPr preferRelativeResize="0"/>
          <p:nvPr/>
        </p:nvPicPr>
        <p:blipFill rotWithShape="1">
          <a:blip r:embed="rId3">
            <a:alphaModFix/>
          </a:blip>
          <a:srcRect b="0" l="0" r="0" t="0"/>
          <a:stretch/>
        </p:blipFill>
        <p:spPr>
          <a:xfrm>
            <a:off x="3163838" y="835713"/>
            <a:ext cx="5980170" cy="4306819"/>
          </a:xfrm>
          <a:prstGeom prst="rect">
            <a:avLst/>
          </a:prstGeom>
          <a:noFill/>
          <a:ln cap="flat" cmpd="sng" w="9525">
            <a:solidFill>
              <a:srgbClr val="B7B7B7"/>
            </a:solidFill>
            <a:prstDash val="solid"/>
            <a:round/>
            <a:headEnd len="sm" w="sm" type="none"/>
            <a:tailEnd len="sm" w="sm" type="none"/>
          </a:ln>
        </p:spPr>
      </p:pic>
      <p:sp>
        <p:nvSpPr>
          <p:cNvPr id="143" name="Google Shape;143;p23"/>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3 - </a:t>
            </a:r>
            <a:r>
              <a:rPr lang="en" sz="1200">
                <a:solidFill>
                  <a:schemeClr val="dk1"/>
                </a:solidFill>
                <a:latin typeface="Montserrat Light"/>
                <a:ea typeface="Montserrat Light"/>
                <a:cs typeface="Montserrat Light"/>
                <a:sym typeface="Montserrat Light"/>
              </a:rPr>
              <a:t>PERIODO DE ATENCIÓN RECUPERADOS 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Representa e</a:t>
            </a:r>
            <a:r>
              <a:rPr b="0" i="0" lang="en" sz="1100" u="none" cap="none" strike="noStrike">
                <a:solidFill>
                  <a:schemeClr val="dk1"/>
                </a:solidFill>
                <a:latin typeface="Montserrat"/>
                <a:ea typeface="Montserrat"/>
                <a:cs typeface="Montserrat"/>
                <a:sym typeface="Montserrat"/>
              </a:rPr>
              <a:t>l número de días entre el ingreso de un paciente positivo a COVID a una unidad de salud</a:t>
            </a:r>
            <a:r>
              <a:rPr b="1" i="0" lang="en" sz="1100" u="none" cap="none" strike="noStrike">
                <a:solidFill>
                  <a:schemeClr val="dk1"/>
                </a:solidFill>
                <a:latin typeface="Montserrat"/>
                <a:ea typeface="Montserrat"/>
                <a:cs typeface="Montserrat"/>
                <a:sym typeface="Montserrat"/>
              </a:rPr>
              <a:t> </a:t>
            </a:r>
            <a:r>
              <a:rPr b="0" i="0" lang="en" sz="1100" u="none" cap="none" strike="noStrike">
                <a:solidFill>
                  <a:schemeClr val="dk1"/>
                </a:solidFill>
                <a:latin typeface="Montserrat"/>
                <a:ea typeface="Montserrat"/>
                <a:cs typeface="Montserrat"/>
                <a:sym typeface="Montserrat"/>
              </a:rPr>
              <a:t>y la fecha en que es dado de alta.</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cuantificar el</a:t>
            </a:r>
            <a:r>
              <a:rPr lang="en" sz="1100">
                <a:solidFill>
                  <a:schemeClr val="dk1"/>
                </a:solidFill>
                <a:latin typeface="Montserrat"/>
                <a:ea typeface="Montserrat"/>
                <a:cs typeface="Montserrat"/>
                <a:sym typeface="Montserrat"/>
              </a:rPr>
              <a:t> tiempo </a:t>
            </a:r>
            <a:r>
              <a:rPr b="0" i="0" lang="en" sz="1100" u="none" cap="none" strike="noStrike">
                <a:solidFill>
                  <a:schemeClr val="dk1"/>
                </a:solidFill>
                <a:latin typeface="Montserrat"/>
                <a:ea typeface="Montserrat"/>
                <a:cs typeface="Montserrat"/>
                <a:sym typeface="Montserrat"/>
              </a:rPr>
              <a:t>promedio de estancia </a:t>
            </a:r>
            <a:r>
              <a:rPr lang="en" sz="1100">
                <a:solidFill>
                  <a:schemeClr val="dk1"/>
                </a:solidFill>
                <a:latin typeface="Montserrat"/>
                <a:ea typeface="Montserrat"/>
                <a:cs typeface="Montserrat"/>
                <a:sym typeface="Montserrat"/>
              </a:rPr>
              <a:t>de</a:t>
            </a:r>
            <a:r>
              <a:rPr b="0" i="0" lang="en" sz="1100" u="none" cap="none" strike="noStrike">
                <a:solidFill>
                  <a:schemeClr val="dk1"/>
                </a:solidFill>
                <a:latin typeface="Montserrat"/>
                <a:ea typeface="Montserrat"/>
                <a:cs typeface="Montserrat"/>
                <a:sym typeface="Montserrat"/>
              </a:rPr>
              <a:t> los pacientes COVID hospitalizados.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00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0000"/>
              </a:highlight>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4"/>
          <p:cNvPicPr preferRelativeResize="0"/>
          <p:nvPr/>
        </p:nvPicPr>
        <p:blipFill rotWithShape="1">
          <a:blip r:embed="rId3">
            <a:alphaModFix/>
          </a:blip>
          <a:srcRect b="0" l="0" r="0" t="0"/>
          <a:stretch/>
        </p:blipFill>
        <p:spPr>
          <a:xfrm>
            <a:off x="3163838" y="835713"/>
            <a:ext cx="5980170" cy="4306819"/>
          </a:xfrm>
          <a:prstGeom prst="rect">
            <a:avLst/>
          </a:prstGeom>
          <a:noFill/>
          <a:ln cap="flat" cmpd="sng" w="9525">
            <a:solidFill>
              <a:srgbClr val="B7B7B7"/>
            </a:solidFill>
            <a:prstDash val="solid"/>
            <a:round/>
            <a:headEnd len="sm" w="sm" type="none"/>
            <a:tailEnd len="sm" w="sm" type="none"/>
          </a:ln>
        </p:spPr>
      </p:pic>
      <p:sp>
        <p:nvSpPr>
          <p:cNvPr id="149" name="Google Shape;149;p24"/>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3 - </a:t>
            </a:r>
            <a:r>
              <a:rPr lang="en" sz="1200">
                <a:solidFill>
                  <a:schemeClr val="dk1"/>
                </a:solidFill>
                <a:latin typeface="Montserrat Light"/>
                <a:ea typeface="Montserrat Light"/>
                <a:cs typeface="Montserrat Light"/>
                <a:sym typeface="Montserrat Light"/>
              </a:rPr>
              <a:t>PERIODO DE ATENCIÓN RECUPERADOS </a:t>
            </a:r>
            <a:r>
              <a:rPr lang="en" sz="1200">
                <a:solidFill>
                  <a:schemeClr val="dk1"/>
                </a:solidFill>
                <a:latin typeface="Montserrat Light"/>
                <a:ea typeface="Montserrat Light"/>
                <a:cs typeface="Montserrat Light"/>
                <a:sym typeface="Montserrat Light"/>
              </a:rPr>
              <a:t>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Representa el número de días entre el ingreso de un paciente positivo a COVID a una unidad de salud</a:t>
            </a:r>
            <a:r>
              <a:rPr b="1" lang="en" sz="1100">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y la fecha en que es dado de alta.</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el tiempo promedio de estancia de los pacientes COVID hospitalizados.</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5"/>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55" name="Google Shape;155;p25"/>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4 - </a:t>
            </a:r>
            <a:r>
              <a:rPr lang="en" sz="1200">
                <a:solidFill>
                  <a:schemeClr val="dk1"/>
                </a:solidFill>
                <a:latin typeface="Montserrat Light"/>
                <a:ea typeface="Montserrat Light"/>
                <a:cs typeface="Montserrat Light"/>
                <a:sym typeface="Montserrat Light"/>
              </a:rPr>
              <a:t>PERIODO DE ATENCIÓN </a:t>
            </a:r>
            <a:r>
              <a:rPr lang="en" sz="1200">
                <a:solidFill>
                  <a:schemeClr val="dk1"/>
                </a:solidFill>
                <a:latin typeface="Montserrat Light"/>
                <a:ea typeface="Montserrat Light"/>
                <a:cs typeface="Montserrat Light"/>
                <a:sym typeface="Montserrat Light"/>
              </a:rPr>
              <a:t>DEFUNCIONES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cuantificar el </a:t>
            </a:r>
            <a:r>
              <a:rPr lang="en" sz="1100">
                <a:solidFill>
                  <a:schemeClr val="dk1"/>
                </a:solidFill>
                <a:latin typeface="Montserrat"/>
                <a:ea typeface="Montserrat"/>
                <a:cs typeface="Montserrat"/>
                <a:sym typeface="Montserrat"/>
              </a:rPr>
              <a:t>tiempo</a:t>
            </a:r>
            <a:r>
              <a:rPr b="0" i="0" lang="en" sz="1100" u="none" cap="none" strike="noStrike">
                <a:solidFill>
                  <a:schemeClr val="dk1"/>
                </a:solidFill>
                <a:latin typeface="Montserrat"/>
                <a:ea typeface="Montserrat"/>
                <a:cs typeface="Montserrat"/>
                <a:sym typeface="Montserrat"/>
              </a:rPr>
              <a:t> promedio de estancia hospitalaria de los pacientes COVID que fallecen.</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Esta variable puede estar relacionada con </a:t>
            </a:r>
            <a:r>
              <a:rPr lang="en" sz="1100">
                <a:solidFill>
                  <a:schemeClr val="dk1"/>
                </a:solidFill>
                <a:latin typeface="Montserrat"/>
                <a:ea typeface="Montserrat"/>
                <a:cs typeface="Montserrat"/>
                <a:sym typeface="Montserrat"/>
              </a:rPr>
              <a:t>características como </a:t>
            </a:r>
            <a:r>
              <a:rPr b="0" i="0" lang="en" sz="1100" u="none" cap="none" strike="noStrike">
                <a:solidFill>
                  <a:schemeClr val="dk1"/>
                </a:solidFill>
                <a:latin typeface="Montserrat"/>
                <a:ea typeface="Montserrat"/>
                <a:cs typeface="Montserrat"/>
                <a:sym typeface="Montserrat"/>
              </a:rPr>
              <a:t>el estado de salud del paciente</a:t>
            </a:r>
            <a:r>
              <a:rPr lang="en" sz="1100">
                <a:solidFill>
                  <a:schemeClr val="dk1"/>
                </a:solidFill>
                <a:latin typeface="Montserrat"/>
                <a:ea typeface="Montserrat"/>
                <a:cs typeface="Montserrat"/>
                <a:sym typeface="Montserrat"/>
              </a:rPr>
              <a:t>, </a:t>
            </a:r>
            <a:r>
              <a:rPr b="0" i="0" lang="en" sz="1100" u="none" cap="none" strike="noStrike">
                <a:solidFill>
                  <a:schemeClr val="dk1"/>
                </a:solidFill>
                <a:latin typeface="Montserrat"/>
                <a:ea typeface="Montserrat"/>
                <a:cs typeface="Montserrat"/>
                <a:sym typeface="Montserrat"/>
              </a:rPr>
              <a:t>accesibilidad </a:t>
            </a:r>
            <a:r>
              <a:rPr lang="en" sz="1100">
                <a:solidFill>
                  <a:schemeClr val="dk1"/>
                </a:solidFill>
                <a:latin typeface="Montserrat"/>
                <a:ea typeface="Montserrat"/>
                <a:cs typeface="Montserrat"/>
                <a:sym typeface="Montserrat"/>
              </a:rPr>
              <a:t>e</a:t>
            </a:r>
            <a:r>
              <a:rPr b="0" i="0" lang="en" sz="1100" u="none" cap="none" strike="noStrike">
                <a:solidFill>
                  <a:schemeClr val="dk1"/>
                </a:solidFill>
                <a:latin typeface="Montserrat"/>
                <a:ea typeface="Montserrat"/>
                <a:cs typeface="Montserrat"/>
                <a:sym typeface="Montserrat"/>
              </a:rPr>
              <a:t>  infraestructur</a:t>
            </a:r>
            <a:r>
              <a:rPr lang="en" sz="1100">
                <a:solidFill>
                  <a:schemeClr val="dk1"/>
                </a:solidFill>
                <a:latin typeface="Montserrat"/>
                <a:ea typeface="Montserrat"/>
                <a:cs typeface="Montserrat"/>
                <a:sym typeface="Montserrat"/>
              </a:rPr>
              <a:t>a.</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26"/>
          <p:cNvPicPr preferRelativeResize="0"/>
          <p:nvPr/>
        </p:nvPicPr>
        <p:blipFill rotWithShape="1">
          <a:blip r:embed="rId3">
            <a:alphaModFix/>
          </a:blip>
          <a:srcRect b="0" l="0" r="0" t="0"/>
          <a:stretch/>
        </p:blipFill>
        <p:spPr>
          <a:xfrm>
            <a:off x="3163838" y="836675"/>
            <a:ext cx="5980170" cy="4306819"/>
          </a:xfrm>
          <a:prstGeom prst="rect">
            <a:avLst/>
          </a:prstGeom>
          <a:noFill/>
          <a:ln cap="flat" cmpd="sng" w="9525">
            <a:solidFill>
              <a:srgbClr val="B7B7B7"/>
            </a:solidFill>
            <a:prstDash val="solid"/>
            <a:round/>
            <a:headEnd len="sm" w="sm" type="none"/>
            <a:tailEnd len="sm" w="sm" type="none"/>
          </a:ln>
        </p:spPr>
      </p:pic>
      <p:sp>
        <p:nvSpPr>
          <p:cNvPr id="161" name="Google Shape;161;p26"/>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4 - </a:t>
            </a:r>
            <a:r>
              <a:rPr lang="en" sz="1200">
                <a:solidFill>
                  <a:schemeClr val="dk1"/>
                </a:solidFill>
                <a:latin typeface="Montserrat Light"/>
                <a:ea typeface="Montserrat Light"/>
                <a:cs typeface="Montserrat Light"/>
                <a:sym typeface="Montserrat Light"/>
              </a:rPr>
              <a:t>PERIODO DE ATENCIÓN DEFUNCIONES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el tiempo promedio de estancia hospitalaria de los pacientes COVID que fallecen.</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variable puede estar relacionada con características como el estado de salud del paciente, accesibilidad e  infraestructura.</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27"/>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67" name="Google Shape;167;p27"/>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5 - </a:t>
            </a:r>
            <a:r>
              <a:rPr lang="en" sz="1200">
                <a:solidFill>
                  <a:schemeClr val="dk1"/>
                </a:solidFill>
                <a:latin typeface="Montserrat Light"/>
                <a:ea typeface="Montserrat Light"/>
                <a:cs typeface="Montserrat Light"/>
                <a:sym typeface="Montserrat Light"/>
              </a:rPr>
              <a:t>ENTREGA DE RESULTADOS RECUPERADOS </a:t>
            </a:r>
            <a:r>
              <a:rPr lang="en" sz="1200">
                <a:solidFill>
                  <a:schemeClr val="dk1"/>
                </a:solidFill>
                <a:latin typeface="Montserrat Light"/>
                <a:ea typeface="Montserrat Light"/>
                <a:cs typeface="Montserrat Light"/>
                <a:sym typeface="Montserrat Light"/>
              </a:rPr>
              <a:t>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Esta medida permite cuantificar la velocidad </a:t>
            </a:r>
            <a:r>
              <a:rPr lang="en" sz="1100">
                <a:solidFill>
                  <a:schemeClr val="dk1"/>
                </a:solidFill>
                <a:latin typeface="Montserrat"/>
                <a:ea typeface="Montserrat"/>
                <a:cs typeface="Montserrat"/>
                <a:sym typeface="Montserrat"/>
              </a:rPr>
              <a:t>en la </a:t>
            </a:r>
            <a:r>
              <a:rPr b="0" i="0" lang="en" sz="1100" u="none" cap="none" strike="noStrike">
                <a:solidFill>
                  <a:schemeClr val="dk1"/>
                </a:solidFill>
                <a:latin typeface="Montserrat"/>
                <a:ea typeface="Montserrat"/>
                <a:cs typeface="Montserrat"/>
                <a:sym typeface="Montserrat"/>
              </a:rPr>
              <a:t>obtención de resultados en las unidades de salud que atienden pacientes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los valores negativos en esta variable indican que los resultados se confirmaron después de </a:t>
            </a:r>
            <a:r>
              <a:rPr lang="en" sz="1000">
                <a:solidFill>
                  <a:schemeClr val="dk1"/>
                </a:solidFill>
                <a:latin typeface="Montserrat"/>
                <a:ea typeface="Montserrat"/>
                <a:cs typeface="Montserrat"/>
                <a:sym typeface="Montserrat"/>
              </a:rPr>
              <a:t>la </a:t>
            </a:r>
            <a:r>
              <a:rPr b="0" i="0" lang="en" sz="1000" u="none" cap="none" strike="noStrike">
                <a:solidFill>
                  <a:schemeClr val="dk1"/>
                </a:solidFill>
                <a:latin typeface="Montserrat"/>
                <a:ea typeface="Montserrat"/>
                <a:cs typeface="Montserrat"/>
                <a:sym typeface="Montserrat"/>
              </a:rPr>
              <a:t>alta hospitalaria.</a:t>
            </a:r>
            <a:endParaRPr b="0" i="0" sz="10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28"/>
          <p:cNvPicPr preferRelativeResize="0"/>
          <p:nvPr/>
        </p:nvPicPr>
        <p:blipFill rotWithShape="1">
          <a:blip r:embed="rId3">
            <a:alphaModFix/>
          </a:blip>
          <a:srcRect b="0" l="0" r="0" t="0"/>
          <a:stretch/>
        </p:blipFill>
        <p:spPr>
          <a:xfrm>
            <a:off x="3163838" y="836675"/>
            <a:ext cx="5980170" cy="4306819"/>
          </a:xfrm>
          <a:prstGeom prst="rect">
            <a:avLst/>
          </a:prstGeom>
          <a:noFill/>
          <a:ln cap="flat" cmpd="sng" w="9525">
            <a:solidFill>
              <a:srgbClr val="B7B7B7"/>
            </a:solidFill>
            <a:prstDash val="solid"/>
            <a:round/>
            <a:headEnd len="sm" w="sm" type="none"/>
            <a:tailEnd len="sm" w="sm" type="none"/>
          </a:ln>
        </p:spPr>
      </p:pic>
      <p:sp>
        <p:nvSpPr>
          <p:cNvPr id="173" name="Google Shape;173;p28"/>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5 - </a:t>
            </a:r>
            <a:r>
              <a:rPr lang="en" sz="1200">
                <a:solidFill>
                  <a:schemeClr val="dk1"/>
                </a:solidFill>
                <a:latin typeface="Montserrat Light"/>
                <a:ea typeface="Montserrat Light"/>
                <a:cs typeface="Montserrat Light"/>
                <a:sym typeface="Montserrat Light"/>
              </a:rPr>
              <a:t>ENTREGA DE RESULTADOS RECUPERADOS 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medida permite cuantificar la velocidad en la obtención de resultados en las unidades de salud que atienden pacientes COVID.</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después de la alta hospitalaria.</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9"/>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79" name="Google Shape;179;p29"/>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6 - </a:t>
            </a:r>
            <a:r>
              <a:rPr lang="en" sz="1200">
                <a:solidFill>
                  <a:schemeClr val="dk1"/>
                </a:solidFill>
                <a:latin typeface="Montserrat Light"/>
                <a:ea typeface="Montserrat Light"/>
                <a:cs typeface="Montserrat Light"/>
                <a:sym typeface="Montserrat Light"/>
              </a:rPr>
              <a:t>ENTREGA DE RESULTADOS </a:t>
            </a:r>
            <a:r>
              <a:rPr b="0" i="0" lang="en" sz="1200" u="none" cap="none" strike="noStrike">
                <a:solidFill>
                  <a:schemeClr val="dk1"/>
                </a:solidFill>
                <a:latin typeface="Montserrat Light"/>
                <a:ea typeface="Montserrat Light"/>
                <a:cs typeface="Montserrat Light"/>
                <a:sym typeface="Montserrat Light"/>
              </a:rPr>
              <a:t>DEFUNCI</a:t>
            </a:r>
            <a:r>
              <a:rPr lang="en" sz="1200">
                <a:solidFill>
                  <a:schemeClr val="dk1"/>
                </a:solidFill>
                <a:latin typeface="Montserrat Light"/>
                <a:ea typeface="Montserrat Light"/>
                <a:cs typeface="Montserrat Light"/>
                <a:sym typeface="Montserrat Light"/>
              </a:rPr>
              <a:t>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chemeClr val="dk1"/>
              </a:buClr>
              <a:buSzPts val="1100"/>
              <a:buFont typeface="Arial"/>
              <a:buNone/>
            </a:pPr>
            <a:r>
              <a:rPr b="0" i="0" lang="en" sz="1100" u="none" cap="none" strike="noStrike">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rPr b="0" i="0" lang="en" sz="1100" u="none" cap="none" strike="noStrike">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los valores negativos en esta variable indican que el resultado se </a:t>
            </a:r>
            <a:r>
              <a:rPr lang="en" sz="1000">
                <a:solidFill>
                  <a:schemeClr val="dk1"/>
                </a:solidFill>
                <a:latin typeface="Montserrat"/>
                <a:ea typeface="Montserrat"/>
                <a:cs typeface="Montserrat"/>
                <a:sym typeface="Montserrat"/>
              </a:rPr>
              <a:t>confirmó</a:t>
            </a:r>
            <a:r>
              <a:rPr b="0" i="0" lang="en" sz="1000" u="none" cap="none" strike="noStrike">
                <a:solidFill>
                  <a:schemeClr val="dk1"/>
                </a:solidFill>
                <a:latin typeface="Montserrat"/>
                <a:ea typeface="Montserrat"/>
                <a:cs typeface="Montserrat"/>
                <a:sym typeface="Montserrat"/>
              </a:rPr>
              <a:t> después del fallecimiento del paciente.</a:t>
            </a:r>
            <a:endParaRPr b="0" i="0" sz="10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30"/>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85" name="Google Shape;185;p30"/>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6 - </a:t>
            </a:r>
            <a:r>
              <a:rPr lang="en" sz="1200">
                <a:solidFill>
                  <a:schemeClr val="dk1"/>
                </a:solidFill>
                <a:latin typeface="Montserrat Light"/>
                <a:ea typeface="Montserrat Light"/>
                <a:cs typeface="Montserrat Light"/>
                <a:sym typeface="Montserrat Light"/>
              </a:rPr>
              <a:t>ENTREGA DE RESULTADOS DEFUNCIONES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el resultado se confirmó después del fallecimiento del paciente.</a:t>
            </a:r>
            <a:endParaRPr sz="1100">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1"/>
          <p:cNvSpPr txBox="1"/>
          <p:nvPr>
            <p:ph idx="1" type="body"/>
          </p:nvPr>
        </p:nvSpPr>
        <p:spPr>
          <a:xfrm>
            <a:off x="311700" y="1152475"/>
            <a:ext cx="8542500" cy="34164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sz="1900">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900">
              <a:latin typeface="Montserrat"/>
              <a:ea typeface="Montserrat"/>
              <a:cs typeface="Montserrat"/>
              <a:sym typeface="Montserrat"/>
            </a:endParaRPr>
          </a:p>
          <a:p>
            <a:pPr indent="0" lvl="0" marL="0" rtl="0" algn="l">
              <a:lnSpc>
                <a:spcPct val="115000"/>
              </a:lnSpc>
              <a:spcBef>
                <a:spcPts val="1200"/>
              </a:spcBef>
              <a:spcAft>
                <a:spcPts val="0"/>
              </a:spcAft>
              <a:buSzPts val="3200"/>
              <a:buNone/>
            </a:pPr>
            <a:r>
              <a:rPr lang="en" sz="1100">
                <a:latin typeface="Montserrat"/>
                <a:ea typeface="Montserrat"/>
                <a:cs typeface="Montserrat"/>
                <a:sym typeface="Montserrat"/>
              </a:rPr>
              <a:t>Esta sección se enfoca en la visualización de la respuesta hospitalaria por medio de cuatro mapas, dos representan el valor acumulado y dos la dinámica por semana epidemiológica. </a:t>
            </a:r>
            <a:endParaRPr sz="1100">
              <a:latin typeface="Montserrat"/>
              <a:ea typeface="Montserrat"/>
              <a:cs typeface="Montserrat"/>
              <a:sym typeface="Montserrat"/>
            </a:endParaRPr>
          </a:p>
          <a:p>
            <a:pPr indent="0" lvl="0" marL="0" rtl="0" algn="l">
              <a:lnSpc>
                <a:spcPct val="115000"/>
              </a:lnSpc>
              <a:spcBef>
                <a:spcPts val="1200"/>
              </a:spcBef>
              <a:spcAft>
                <a:spcPts val="0"/>
              </a:spcAft>
              <a:buSzPts val="3200"/>
              <a:buNone/>
            </a:pPr>
            <a:r>
              <a:rPr lang="en" sz="1100">
                <a:latin typeface="Montserrat"/>
                <a:ea typeface="Montserrat"/>
                <a:cs typeface="Montserrat"/>
                <a:sym typeface="Montserrat"/>
              </a:rPr>
              <a:t>Se visualiza el tiempo promedio entre fecha de ingreso y resultado de personas:</a:t>
            </a:r>
            <a:endParaRPr sz="1100">
              <a:latin typeface="Montserrat"/>
              <a:ea typeface="Montserrat"/>
              <a:cs typeface="Montserrat"/>
              <a:sym typeface="Montserrat"/>
            </a:endParaRPr>
          </a:p>
          <a:p>
            <a:pPr indent="-298450" lvl="0" marL="457200" rtl="0" algn="l">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No hospitalizadas (datos acumulados)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No hospitalizadas (por semana epidemiológica)</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(datos acumulados)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(por semana epidemiológica)</a:t>
            </a:r>
            <a:endParaRPr sz="1100">
              <a:latin typeface="Montserrat"/>
              <a:ea typeface="Montserrat"/>
              <a:cs typeface="Montserrat"/>
              <a:sym typeface="Montserrat"/>
            </a:endParaRPr>
          </a:p>
          <a:p>
            <a:pPr indent="0" lvl="0" marL="0" rtl="0" algn="l">
              <a:lnSpc>
                <a:spcPct val="115000"/>
              </a:lnSpc>
              <a:spcBef>
                <a:spcPts val="1200"/>
              </a:spcBef>
              <a:spcAft>
                <a:spcPts val="0"/>
              </a:spcAft>
              <a:buSzPts val="3200"/>
              <a:buNone/>
            </a:pPr>
            <a:r>
              <a:t/>
            </a:r>
            <a:endParaRPr sz="1100">
              <a:latin typeface="Montserrat"/>
              <a:ea typeface="Montserrat"/>
              <a:cs typeface="Montserrat"/>
              <a:sym typeface="Montserrat"/>
            </a:endParaRPr>
          </a:p>
          <a:p>
            <a:pPr indent="0" lvl="0" marL="0" rtl="0" algn="l">
              <a:lnSpc>
                <a:spcPct val="100000"/>
              </a:lnSpc>
              <a:spcBef>
                <a:spcPts val="1200"/>
              </a:spcBef>
              <a:spcAft>
                <a:spcPts val="0"/>
              </a:spcAft>
              <a:buSzPts val="3200"/>
              <a:buNone/>
            </a:pPr>
            <a:r>
              <a:t/>
            </a:r>
            <a:endParaRPr/>
          </a:p>
        </p:txBody>
      </p:sp>
      <p:sp>
        <p:nvSpPr>
          <p:cNvPr id="191" name="Google Shape;191;p31"/>
          <p:cNvSpPr txBox="1"/>
          <p:nvPr/>
        </p:nvSpPr>
        <p:spPr>
          <a:xfrm>
            <a:off x="233800" y="1119725"/>
            <a:ext cx="8620500" cy="399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i="0" lang="en" sz="2600" u="none" cap="none" strike="noStrike">
                <a:latin typeface="Montserrat"/>
                <a:ea typeface="Montserrat"/>
                <a:cs typeface="Montserrat"/>
                <a:sym typeface="Montserrat"/>
              </a:rPr>
              <a:t>Resultados - Parte II</a:t>
            </a:r>
            <a:endParaRPr i="0" sz="2600" u="none" cap="none" strike="noStrike">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32"/>
          <p:cNvPicPr preferRelativeResize="0"/>
          <p:nvPr/>
        </p:nvPicPr>
        <p:blipFill rotWithShape="1">
          <a:blip r:embed="rId3">
            <a:alphaModFix/>
          </a:blip>
          <a:srcRect b="0" l="0" r="0" t="0"/>
          <a:stretch/>
        </p:blipFill>
        <p:spPr>
          <a:xfrm>
            <a:off x="3163825" y="836456"/>
            <a:ext cx="5980170" cy="4307007"/>
          </a:xfrm>
          <a:prstGeom prst="rect">
            <a:avLst/>
          </a:prstGeom>
          <a:noFill/>
          <a:ln cap="flat" cmpd="sng" w="9525">
            <a:solidFill>
              <a:srgbClr val="B7B7B7"/>
            </a:solidFill>
            <a:prstDash val="solid"/>
            <a:round/>
            <a:headEnd len="sm" w="sm" type="none"/>
            <a:tailEnd len="sm" w="sm" type="none"/>
          </a:ln>
        </p:spPr>
      </p:pic>
      <p:sp>
        <p:nvSpPr>
          <p:cNvPr id="197" name="Google Shape;197;p32"/>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AMBULATORIOS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no hospitalizadas)</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acumulados</a:t>
            </a:r>
            <a:r>
              <a:rPr b="0" i="0" lang="en" sz="1000" u="none" cap="none" strike="noStrike">
                <a:solidFill>
                  <a:schemeClr val="dk1"/>
                </a:solidFill>
                <a:latin typeface="Montserrat SemiBold"/>
                <a:ea typeface="Montserrat SemiBold"/>
                <a:cs typeface="Montserrat SemiBold"/>
                <a:sym typeface="Montserrat SemiBold"/>
              </a:rPr>
              <a:t>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chemeClr val="dk1"/>
              </a:buClr>
              <a:buSzPts val="1100"/>
              <a:buFont typeface="Arial"/>
              <a:buNone/>
            </a:pPr>
            <a:r>
              <a:rPr b="0" i="0" lang="en" sz="1100" u="none" cap="none" strike="noStrike">
                <a:solidFill>
                  <a:schemeClr val="dk1"/>
                </a:solidFill>
                <a:latin typeface="Montserrat"/>
                <a:ea typeface="Montserrat"/>
                <a:cs typeface="Montserrat"/>
                <a:sym typeface="Montserrat"/>
              </a:rPr>
              <a:t>Es calculada mediante el número de días entre la fecha de ingreso de un paciente ambulatorio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cuantificar la respuesta hospitalaria en pacientes ambulatorios.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a:t>
            </a:r>
            <a:r>
              <a:rPr lang="en" sz="1000">
                <a:solidFill>
                  <a:schemeClr val="dk1"/>
                </a:solidFill>
                <a:latin typeface="Montserrat"/>
                <a:ea typeface="Montserrat"/>
                <a:cs typeface="Montserrat"/>
                <a:sym typeface="Montserrat"/>
              </a:rPr>
              <a:t>L</a:t>
            </a:r>
            <a:r>
              <a:rPr b="0" i="0" lang="en" sz="1000" u="none" cap="none" strike="noStrike">
                <a:solidFill>
                  <a:schemeClr val="dk1"/>
                </a:solidFill>
                <a:latin typeface="Montserrat"/>
                <a:ea typeface="Montserrat"/>
                <a:cs typeface="Montserrat"/>
                <a:sym typeface="Montserrat"/>
              </a:rPr>
              <a:t>os valores negativos en esta variable indican que los resultado</a:t>
            </a:r>
            <a:r>
              <a:rPr lang="en" sz="1000">
                <a:solidFill>
                  <a:schemeClr val="dk1"/>
                </a:solidFill>
                <a:latin typeface="Montserrat"/>
                <a:ea typeface="Montserrat"/>
                <a:cs typeface="Montserrat"/>
                <a:sym typeface="Montserrat"/>
              </a:rPr>
              <a:t>s se obtuvieron </a:t>
            </a:r>
            <a:r>
              <a:rPr b="0" i="0" lang="en" sz="1000" u="none" cap="none" strike="noStrike">
                <a:solidFill>
                  <a:schemeClr val="dk1"/>
                </a:solidFill>
                <a:latin typeface="Montserrat"/>
                <a:ea typeface="Montserrat"/>
                <a:cs typeface="Montserrat"/>
                <a:sym typeface="Montserrat"/>
              </a:rPr>
              <a:t>antes de ingresar a la unidad de salud.</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idx="1" type="body"/>
          </p:nvPr>
        </p:nvSpPr>
        <p:spPr>
          <a:xfrm>
            <a:off x="156325" y="632475"/>
            <a:ext cx="8668800" cy="42687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2600">
                <a:latin typeface="Montserrat"/>
                <a:ea typeface="Montserrat"/>
                <a:cs typeface="Montserrat"/>
                <a:sym typeface="Montserrat"/>
              </a:rPr>
              <a:t>Introducción</a:t>
            </a:r>
            <a:endParaRPr sz="1100">
              <a:latin typeface="Montserrat"/>
              <a:ea typeface="Montserrat"/>
              <a:cs typeface="Montserrat"/>
              <a:sym typeface="Montserrat"/>
            </a:endParaRPr>
          </a:p>
          <a:p>
            <a:pPr indent="0" lvl="0" marL="0" rtl="0" algn="l">
              <a:lnSpc>
                <a:spcPct val="115000"/>
              </a:lnSpc>
              <a:spcBef>
                <a:spcPts val="300"/>
              </a:spcBef>
              <a:spcAft>
                <a:spcPts val="0"/>
              </a:spcAft>
              <a:buSzPts val="3200"/>
              <a:buNone/>
            </a:pPr>
            <a:r>
              <a:rPr lang="en" sz="1100">
                <a:latin typeface="Montserrat"/>
                <a:ea typeface="Montserrat"/>
                <a:cs typeface="Montserrat"/>
                <a:sym typeface="Montserrat"/>
              </a:rPr>
              <a:t>La velocidad de respuesta del personal médico, al igual que las capacidades de atención hospitalaria e infraestructura, influyen en la dinámica de la propagación del virus </a:t>
            </a:r>
            <a:r>
              <a:rPr lang="en" sz="1100">
                <a:latin typeface="Montserrat"/>
                <a:ea typeface="Montserrat"/>
                <a:cs typeface="Montserrat"/>
                <a:sym typeface="Montserrat"/>
              </a:rPr>
              <a:t>SARS-CoV-2</a:t>
            </a:r>
            <a:r>
              <a:rPr lang="en" sz="1100">
                <a:latin typeface="Montserrat"/>
                <a:ea typeface="Montserrat"/>
                <a:cs typeface="Montserrat"/>
                <a:sym typeface="Montserrat"/>
              </a:rPr>
              <a:t> así como la probabilidad de complicaciones en pacientes; que a su vez conlleven a un aumento en el requerimiento de cuidados intensivos y la saturación de las capacidades hospitalarias </a:t>
            </a:r>
            <a:r>
              <a:rPr baseline="30000" lang="en" sz="1100">
                <a:latin typeface="Montserrat"/>
                <a:ea typeface="Montserrat"/>
                <a:cs typeface="Montserrat"/>
                <a:sym typeface="Montserrat"/>
              </a:rPr>
              <a:t>1, 2</a:t>
            </a:r>
            <a:r>
              <a:rPr lang="en" sz="1100">
                <a:latin typeface="Montserrat"/>
                <a:ea typeface="Montserrat"/>
                <a:cs typeface="Montserrat"/>
                <a:sym typeface="Montserrat"/>
              </a:rPr>
              <a:t>. Por lo tanto, identificar tiempos de atención hospitalaria, la accesibilidad y la respuesta en las unidades de salud que atienden pacientes COVID-19, son de gran utilidad para evaluar el impacto en los municipios. Este material sirve como apoyo </a:t>
            </a:r>
            <a:r>
              <a:rPr lang="en" sz="1100">
                <a:latin typeface="Montserrat"/>
                <a:ea typeface="Montserrat"/>
                <a:cs typeface="Montserrat"/>
                <a:sym typeface="Montserrat"/>
              </a:rPr>
              <a:t>en </a:t>
            </a:r>
            <a:r>
              <a:rPr lang="en" sz="1100">
                <a:latin typeface="Montserrat"/>
                <a:ea typeface="Montserrat"/>
                <a:cs typeface="Montserrat"/>
                <a:sym typeface="Montserrat"/>
              </a:rPr>
              <a:t>la toma de decisiones y diseño de estrategias encaminadas a la administración de recursos hospitalarios como personal médico, número de camas, número de camas en cuidados intensivos, respiradores, entre otros. Los resultados se dividen en dos partes: I) se presentan seis grupos de mapas evaluando los datos acumulados, y II) se muestran los resultados de pacientes ambulatorios y hospitalizados.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6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2600">
                <a:latin typeface="Montserrat"/>
                <a:ea typeface="Montserrat"/>
                <a:cs typeface="Montserrat"/>
                <a:sym typeface="Montserrat"/>
              </a:rPr>
              <a:t>Objetivo</a:t>
            </a:r>
            <a:endParaRPr sz="2600">
              <a:latin typeface="Montserrat"/>
              <a:ea typeface="Montserrat"/>
              <a:cs typeface="Montserrat"/>
              <a:sym typeface="Montserrat"/>
            </a:endParaRPr>
          </a:p>
          <a:p>
            <a:pPr indent="0" lvl="0" marL="0" rtl="0" algn="l">
              <a:lnSpc>
                <a:spcPct val="115000"/>
              </a:lnSpc>
              <a:spcBef>
                <a:spcPts val="300"/>
              </a:spcBef>
              <a:spcAft>
                <a:spcPts val="0"/>
              </a:spcAft>
              <a:buSzPts val="3200"/>
              <a:buNone/>
            </a:pPr>
            <a:r>
              <a:rPr lang="en" sz="1100">
                <a:solidFill>
                  <a:srgbClr val="000000"/>
                </a:solidFill>
                <a:latin typeface="Montserrat"/>
                <a:ea typeface="Montserrat"/>
                <a:cs typeface="Montserrat"/>
                <a:sym typeface="Montserrat"/>
              </a:rPr>
              <a:t>Generar indicadores a nivel municipal (con base en la </a:t>
            </a:r>
            <a:r>
              <a:rPr lang="en" sz="1100">
                <a:latin typeface="Montserrat"/>
                <a:ea typeface="Montserrat"/>
                <a:cs typeface="Montserrat"/>
                <a:sym typeface="Montserrat"/>
              </a:rPr>
              <a:t>residencia del paciente)</a:t>
            </a:r>
            <a:r>
              <a:rPr lang="en" sz="1100">
                <a:solidFill>
                  <a:srgbClr val="000000"/>
                </a:solidFill>
                <a:latin typeface="Montserrat"/>
                <a:ea typeface="Montserrat"/>
                <a:cs typeface="Montserrat"/>
                <a:sym typeface="Montserrat"/>
              </a:rPr>
              <a:t> que permitan </a:t>
            </a:r>
            <a:r>
              <a:rPr lang="en" sz="1100">
                <a:solidFill>
                  <a:srgbClr val="000000"/>
                </a:solidFill>
                <a:latin typeface="Montserrat"/>
                <a:ea typeface="Montserrat"/>
                <a:cs typeface="Montserrat"/>
                <a:sym typeface="Montserrat"/>
              </a:rPr>
              <a:t>cuantificar</a:t>
            </a:r>
            <a:r>
              <a:rPr lang="en" sz="1100">
                <a:solidFill>
                  <a:srgbClr val="000000"/>
                </a:solidFill>
                <a:latin typeface="Montserrat"/>
                <a:ea typeface="Montserrat"/>
                <a:cs typeface="Montserrat"/>
                <a:sym typeface="Montserrat"/>
              </a:rPr>
              <a:t> tiempos de atención hospitalaria que reciben las personas con síntomas de COVID-19. Dichos indicadores son relativos a las siguientes características: accesibilidad al hospital, entrega de resultados y</a:t>
            </a:r>
            <a:r>
              <a:rPr lang="en" sz="1100">
                <a:solidFill>
                  <a:srgbClr val="000000"/>
                </a:solidFill>
                <a:latin typeface="Montserrat"/>
                <a:ea typeface="Montserrat"/>
                <a:cs typeface="Montserrat"/>
                <a:sym typeface="Montserrat"/>
              </a:rPr>
              <a:t> período de atención.</a:t>
            </a:r>
            <a:endParaRPr sz="1100">
              <a:solidFill>
                <a:srgbClr val="000000"/>
              </a:solidFill>
              <a:latin typeface="Montserrat"/>
              <a:ea typeface="Montserrat"/>
              <a:cs typeface="Montserrat"/>
              <a:sym typeface="Montserrat"/>
            </a:endParaRPr>
          </a:p>
          <a:p>
            <a:pPr indent="0" lvl="0" marL="0" rtl="0" algn="l">
              <a:lnSpc>
                <a:spcPct val="115000"/>
              </a:lnSpc>
              <a:spcBef>
                <a:spcPts val="300"/>
              </a:spcBef>
              <a:spcAft>
                <a:spcPts val="0"/>
              </a:spcAft>
              <a:buSzPts val="3200"/>
              <a:buNone/>
            </a:pPr>
            <a:r>
              <a:t/>
            </a:r>
            <a:endParaRPr sz="1100">
              <a:solidFill>
                <a:srgbClr val="000000"/>
              </a:solidFill>
              <a:latin typeface="Montserrat"/>
              <a:ea typeface="Montserrat"/>
              <a:cs typeface="Montserrat"/>
              <a:sym typeface="Montserrat"/>
            </a:endParaRPr>
          </a:p>
          <a:p>
            <a:pPr indent="-260350" lvl="0" marL="457200" rtl="0" algn="l">
              <a:lnSpc>
                <a:spcPct val="80000"/>
              </a:lnSpc>
              <a:spcBef>
                <a:spcPts val="300"/>
              </a:spcBef>
              <a:spcAft>
                <a:spcPts val="0"/>
              </a:spcAft>
              <a:buClr>
                <a:srgbClr val="000000"/>
              </a:buClr>
              <a:buSzPts val="500"/>
              <a:buFont typeface="Montserrat"/>
              <a:buAutoNum type="arabicPeriod"/>
            </a:pPr>
            <a:r>
              <a:rPr lang="en" sz="500">
                <a:solidFill>
                  <a:srgbClr val="000000"/>
                </a:solidFill>
                <a:latin typeface="Montserrat"/>
                <a:ea typeface="Montserrat"/>
                <a:cs typeface="Montserrat"/>
                <a:sym typeface="Montserrat"/>
              </a:rPr>
              <a:t>Peiffer-Smadja, N., Lucet, J. C., Bendjelloul, G., Bouadma, L., Gerard, S., Choquet, C., ... &amp; Descamps, D. (2020). Challenges and issues about organizing a hospital to respond to the COVID-19 outbreak: experience from a French reference centre. </a:t>
            </a:r>
            <a:r>
              <a:rPr i="1" lang="en" sz="500">
                <a:solidFill>
                  <a:srgbClr val="000000"/>
                </a:solidFill>
                <a:latin typeface="Montserrat"/>
                <a:ea typeface="Montserrat"/>
                <a:cs typeface="Montserrat"/>
                <a:sym typeface="Montserrat"/>
              </a:rPr>
              <a:t>Clinical Microbiology and Infection</a:t>
            </a:r>
            <a:r>
              <a:rPr lang="en" sz="500">
                <a:solidFill>
                  <a:srgbClr val="000000"/>
                </a:solidFill>
                <a:latin typeface="Montserrat"/>
                <a:ea typeface="Montserrat"/>
                <a:cs typeface="Montserrat"/>
                <a:sym typeface="Montserrat"/>
              </a:rPr>
              <a:t>, </a:t>
            </a:r>
            <a:r>
              <a:rPr i="1" lang="en" sz="500">
                <a:solidFill>
                  <a:srgbClr val="000000"/>
                </a:solidFill>
                <a:latin typeface="Montserrat"/>
                <a:ea typeface="Montserrat"/>
                <a:cs typeface="Montserrat"/>
                <a:sym typeface="Montserrat"/>
              </a:rPr>
              <a:t>26</a:t>
            </a:r>
            <a:r>
              <a:rPr lang="en" sz="500">
                <a:solidFill>
                  <a:srgbClr val="000000"/>
                </a:solidFill>
                <a:latin typeface="Montserrat"/>
                <a:ea typeface="Montserrat"/>
                <a:cs typeface="Montserrat"/>
                <a:sym typeface="Montserrat"/>
              </a:rPr>
              <a:t>(6), 669-672.</a:t>
            </a:r>
            <a:endParaRPr sz="500">
              <a:solidFill>
                <a:srgbClr val="000000"/>
              </a:solidFill>
              <a:latin typeface="Montserrat"/>
              <a:ea typeface="Montserrat"/>
              <a:cs typeface="Montserrat"/>
              <a:sym typeface="Montserrat"/>
            </a:endParaRPr>
          </a:p>
          <a:p>
            <a:pPr indent="-266700" lvl="0" marL="457200" rtl="0" algn="l">
              <a:lnSpc>
                <a:spcPct val="80000"/>
              </a:lnSpc>
              <a:spcBef>
                <a:spcPts val="300"/>
              </a:spcBef>
              <a:spcAft>
                <a:spcPts val="0"/>
              </a:spcAft>
              <a:buClr>
                <a:srgbClr val="000000"/>
              </a:buClr>
              <a:buSzPts val="600"/>
              <a:buFont typeface="Montserrat"/>
              <a:buAutoNum type="arabicPeriod"/>
            </a:pPr>
            <a:r>
              <a:rPr lang="en" sz="500">
                <a:solidFill>
                  <a:srgbClr val="000000"/>
                </a:solidFill>
                <a:latin typeface="Montserrat"/>
                <a:ea typeface="Montserrat"/>
                <a:cs typeface="Montserrat"/>
                <a:sym typeface="Montserrat"/>
              </a:rPr>
              <a:t>Phua, J., Weng, L., Ling, L., Egi, M., Lim, C. M., Divatia, J. V., ... &amp; Nishimura, M. (2020). Intensive care management of coronavirus disease 2019 (COVID-19): challenges and recommendations. </a:t>
            </a:r>
            <a:r>
              <a:rPr i="1" lang="en" sz="500">
                <a:solidFill>
                  <a:srgbClr val="000000"/>
                </a:solidFill>
                <a:latin typeface="Montserrat"/>
                <a:ea typeface="Montserrat"/>
                <a:cs typeface="Montserrat"/>
                <a:sym typeface="Montserrat"/>
              </a:rPr>
              <a:t>The Lancet Respiratory Medicine</a:t>
            </a:r>
            <a:r>
              <a:rPr lang="en" sz="900">
                <a:solidFill>
                  <a:srgbClr val="000000"/>
                </a:solidFill>
              </a:rPr>
              <a:t>.</a:t>
            </a:r>
            <a:endParaRPr sz="900">
              <a:solidFill>
                <a:srgbClr val="000000"/>
              </a:solidFill>
            </a:endParaRPr>
          </a:p>
          <a:p>
            <a:pPr indent="0" lvl="0" marL="0" rtl="0" algn="l">
              <a:lnSpc>
                <a:spcPct val="115000"/>
              </a:lnSpc>
              <a:spcBef>
                <a:spcPts val="300"/>
              </a:spcBef>
              <a:spcAft>
                <a:spcPts val="300"/>
              </a:spcAft>
              <a:buSzPts val="3200"/>
              <a:buNone/>
            </a:pPr>
            <a:r>
              <a:t/>
            </a:r>
            <a:endParaRPr sz="600">
              <a:solidFill>
                <a:srgbClr val="222222"/>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AMBULATORIOS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no hospitalizadas)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98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por semana epidemiológica</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Se representa la dinámica s</a:t>
            </a:r>
            <a:r>
              <a:rPr b="0" i="0" lang="en" sz="1100" u="none" cap="none" strike="noStrike">
                <a:solidFill>
                  <a:schemeClr val="dk1"/>
                </a:solidFill>
                <a:latin typeface="Montserrat"/>
                <a:ea typeface="Montserrat"/>
                <a:cs typeface="Montserrat"/>
                <a:sym typeface="Montserrat"/>
              </a:rPr>
              <a:t>emanal</a:t>
            </a:r>
            <a:r>
              <a:rPr lang="en" sz="1100">
                <a:solidFill>
                  <a:schemeClr val="dk1"/>
                </a:solidFill>
                <a:latin typeface="Montserrat"/>
                <a:ea typeface="Montserrat"/>
                <a:cs typeface="Montserrat"/>
                <a:sym typeface="Montserrat"/>
              </a:rPr>
              <a:t> de la respuesta hospitalaria calculada a partir de</a:t>
            </a:r>
            <a:r>
              <a:rPr b="0" i="0" lang="en" sz="1100" u="none" cap="none" strike="noStrike">
                <a:solidFill>
                  <a:schemeClr val="dk1"/>
                </a:solidFill>
                <a:latin typeface="Montserrat"/>
                <a:ea typeface="Montserrat"/>
                <a:cs typeface="Montserrat"/>
                <a:sym typeface="Montserrat"/>
              </a:rPr>
              <a:t> la fecha de ingreso de un paciente ambulatorio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a:t>
            </a:r>
            <a:r>
              <a:rPr lang="en" sz="1100">
                <a:solidFill>
                  <a:schemeClr val="dk1"/>
                </a:solidFill>
                <a:latin typeface="Montserrat"/>
                <a:ea typeface="Montserrat"/>
                <a:cs typeface="Montserrat"/>
                <a:sym typeface="Montserrat"/>
              </a:rPr>
              <a:t>visualizar</a:t>
            </a:r>
            <a:r>
              <a:rPr b="0" i="0" lang="en" sz="1100" u="none" cap="none" strike="noStrike">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la </a:t>
            </a:r>
            <a:r>
              <a:rPr lang="en" sz="1100">
                <a:solidFill>
                  <a:schemeClr val="dk1"/>
                </a:solidFill>
                <a:latin typeface="Montserrat"/>
                <a:ea typeface="Montserrat"/>
                <a:cs typeface="Montserrat"/>
                <a:sym typeface="Montserrat"/>
              </a:rPr>
              <a:t>evolución</a:t>
            </a:r>
            <a:r>
              <a:rPr b="0" i="0" lang="en" sz="1100" u="none" cap="none" strike="noStrike">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de </a:t>
            </a:r>
            <a:r>
              <a:rPr b="0" i="0" lang="en" sz="1100" u="none" cap="none" strike="noStrike">
                <a:solidFill>
                  <a:schemeClr val="dk1"/>
                </a:solidFill>
                <a:latin typeface="Montserrat"/>
                <a:ea typeface="Montserrat"/>
                <a:cs typeface="Montserrat"/>
                <a:sym typeface="Montserrat"/>
              </a:rPr>
              <a:t>la respuesta hospitalaria </a:t>
            </a:r>
            <a:r>
              <a:rPr lang="en" sz="1100">
                <a:solidFill>
                  <a:schemeClr val="dk1"/>
                </a:solidFill>
                <a:latin typeface="Montserrat"/>
                <a:ea typeface="Montserrat"/>
                <a:cs typeface="Montserrat"/>
                <a:sym typeface="Montserrat"/>
              </a:rPr>
              <a:t>con respecto a </a:t>
            </a:r>
            <a:r>
              <a:rPr b="0" i="0" lang="en" sz="1100" u="none" cap="none" strike="noStrike">
                <a:solidFill>
                  <a:schemeClr val="dk1"/>
                </a:solidFill>
                <a:latin typeface="Montserrat"/>
                <a:ea typeface="Montserrat"/>
                <a:cs typeface="Montserrat"/>
                <a:sym typeface="Montserrat"/>
              </a:rPr>
              <a:t>p</a:t>
            </a:r>
            <a:r>
              <a:rPr lang="en" sz="1100">
                <a:solidFill>
                  <a:schemeClr val="dk1"/>
                </a:solidFill>
                <a:latin typeface="Montserrat"/>
                <a:ea typeface="Montserrat"/>
                <a:cs typeface="Montserrat"/>
                <a:sym typeface="Montserrat"/>
              </a:rPr>
              <a:t>ersonas ambulatorias </a:t>
            </a:r>
            <a:r>
              <a:rPr b="0" i="0" lang="en" sz="1100" u="none" cap="none" strike="noStrike">
                <a:solidFill>
                  <a:schemeClr val="dk1"/>
                </a:solidFill>
                <a:latin typeface="Montserrat"/>
                <a:ea typeface="Montserrat"/>
                <a:cs typeface="Montserrat"/>
                <a:sym typeface="Montserrat"/>
              </a:rPr>
              <a:t>durante la pandemia.</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800"/>
              <a:buFont typeface="Arial"/>
              <a:buNone/>
            </a:pPr>
            <a:r>
              <a:t/>
            </a:r>
            <a:endParaRPr sz="8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800"/>
              <a:buFont typeface="Arial"/>
              <a:buNone/>
            </a:pPr>
            <a:r>
              <a:t/>
            </a:r>
            <a:endParaRPr sz="8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Se omiten las dos semanas más recientes debido al atraso en el registro de los datos</a:t>
            </a:r>
            <a:endParaRPr b="0" i="0" sz="1300" u="none" cap="none" strike="noStrike">
              <a:solidFill>
                <a:schemeClr val="dk1"/>
              </a:solidFill>
              <a:highlight>
                <a:srgbClr val="FFFF00"/>
              </a:highlight>
              <a:latin typeface="Montserrat"/>
              <a:ea typeface="Montserrat"/>
              <a:cs typeface="Montserrat"/>
              <a:sym typeface="Montserrat"/>
            </a:endParaRPr>
          </a:p>
        </p:txBody>
      </p:sp>
      <p:pic>
        <p:nvPicPr>
          <p:cNvPr id="203" name="Google Shape;203;p33"/>
          <p:cNvPicPr preferRelativeResize="0"/>
          <p:nvPr/>
        </p:nvPicPr>
        <p:blipFill rotWithShape="1">
          <a:blip r:embed="rId3">
            <a:alphaModFix/>
          </a:blip>
          <a:srcRect b="19" l="0" r="0" t="19"/>
          <a:stretch/>
        </p:blipFill>
        <p:spPr>
          <a:xfrm>
            <a:off x="3164700" y="837274"/>
            <a:ext cx="5980172" cy="4305262"/>
          </a:xfrm>
          <a:prstGeom prst="rect">
            <a:avLst/>
          </a:prstGeom>
          <a:noFill/>
          <a:ln cap="flat" cmpd="sng" w="9525">
            <a:solidFill>
              <a:srgbClr val="B7B7B7"/>
            </a:solidFill>
            <a:prstDash val="solid"/>
            <a:round/>
            <a:headEnd len="sm" w="sm" type="none"/>
            <a:tailEnd len="sm" w="sm" type="none"/>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34"/>
          <p:cNvPicPr preferRelativeResize="0"/>
          <p:nvPr/>
        </p:nvPicPr>
        <p:blipFill rotWithShape="1">
          <a:blip r:embed="rId3">
            <a:alphaModFix/>
          </a:blip>
          <a:srcRect b="0" l="0" r="0" t="0"/>
          <a:stretch/>
        </p:blipFill>
        <p:spPr>
          <a:xfrm>
            <a:off x="3163825" y="836456"/>
            <a:ext cx="5980170" cy="4307007"/>
          </a:xfrm>
          <a:prstGeom prst="rect">
            <a:avLst/>
          </a:prstGeom>
          <a:noFill/>
          <a:ln cap="flat" cmpd="sng" w="9525">
            <a:solidFill>
              <a:srgbClr val="B7B7B7"/>
            </a:solidFill>
            <a:prstDash val="solid"/>
            <a:round/>
            <a:headEnd len="sm" w="sm" type="none"/>
            <a:tailEnd len="sm" w="sm" type="none"/>
          </a:ln>
        </p:spPr>
      </p:pic>
      <p:sp>
        <p:nvSpPr>
          <p:cNvPr id="209" name="Google Shape;209;p34"/>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t>
            </a:r>
            <a:br>
              <a:rPr b="0" i="0" lang="en" sz="1200" u="none" cap="none" strike="noStrike">
                <a:solidFill>
                  <a:schemeClr val="dk1"/>
                </a:solidFill>
                <a:latin typeface="Montserrat Light"/>
                <a:ea typeface="Montserrat Light"/>
                <a:cs typeface="Montserrat Light"/>
                <a:sym typeface="Montserrat Light"/>
              </a:rPr>
            </a:br>
            <a:r>
              <a:rPr b="0" i="0" lang="en" sz="1200" u="none" cap="none" strike="noStrike">
                <a:solidFill>
                  <a:schemeClr val="dk1"/>
                </a:solidFill>
                <a:latin typeface="Montserrat Light"/>
                <a:ea typeface="Montserrat Light"/>
                <a:cs typeface="Montserrat Light"/>
                <a:sym typeface="Montserrat Light"/>
              </a:rPr>
              <a:t>NO AMBULATORIOS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hospitalizadas)</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acumulados</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calculada mediante el número de días entre la fecha de ingreso de un paciente hospitalizado a una unidad médica y la fecha en que se confirma el resultado de la prueba COVID.</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la respuesta hospitalaria en pacientes hospitalizados.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obtuvieron antes de ingresar a la unidad de salud.</a:t>
            </a:r>
            <a:endParaRPr sz="1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5"/>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t>
            </a:r>
            <a:br>
              <a:rPr b="0" i="0" lang="en" sz="1200" u="none" cap="none" strike="noStrike">
                <a:solidFill>
                  <a:schemeClr val="dk1"/>
                </a:solidFill>
                <a:latin typeface="Montserrat Light"/>
                <a:ea typeface="Montserrat Light"/>
                <a:cs typeface="Montserrat Light"/>
                <a:sym typeface="Montserrat Light"/>
              </a:rPr>
            </a:br>
            <a:r>
              <a:rPr b="0" i="0" lang="en" sz="1200" u="none" cap="none" strike="noStrike">
                <a:solidFill>
                  <a:schemeClr val="dk1"/>
                </a:solidFill>
                <a:latin typeface="Montserrat Light"/>
                <a:ea typeface="Montserrat Light"/>
                <a:cs typeface="Montserrat Light"/>
                <a:sym typeface="Montserrat Light"/>
              </a:rPr>
              <a:t>NO AMBULATORIOS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hospitalizadas)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por semana epidemiológica</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representa la dinámica semanal de la respuesta hospitalaria calculada a partir de la fecha de ingreso de un paciente hospitalizado a una unidad médica y la fecha en que se confirma el resultado de la prueba COVID.</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visualizar la evolución de la respuesta hospitalaria con respecto a personas hospitalizadas durante la pandemia.</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800"/>
              <a:buFont typeface="Arial"/>
              <a:buNone/>
            </a:pPr>
            <a:r>
              <a:t/>
            </a:r>
            <a:endParaRPr sz="8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800"/>
              <a:buFont typeface="Arial"/>
              <a:buNone/>
            </a:pPr>
            <a:r>
              <a:t/>
            </a:r>
            <a:endParaRPr sz="8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Se omiten las dos semanas más recientes debido al atraso en el registro de los datos</a:t>
            </a:r>
            <a:endParaRPr sz="1100">
              <a:solidFill>
                <a:schemeClr val="dk1"/>
              </a:solidFill>
              <a:latin typeface="Montserrat"/>
              <a:ea typeface="Montserrat"/>
              <a:cs typeface="Montserrat"/>
              <a:sym typeface="Montserrat"/>
            </a:endParaRPr>
          </a:p>
        </p:txBody>
      </p:sp>
      <p:pic>
        <p:nvPicPr>
          <p:cNvPr id="215" name="Google Shape;215;p35"/>
          <p:cNvPicPr preferRelativeResize="0"/>
          <p:nvPr/>
        </p:nvPicPr>
        <p:blipFill rotWithShape="1">
          <a:blip r:embed="rId3">
            <a:alphaModFix/>
          </a:blip>
          <a:srcRect b="19" l="0" r="0" t="19"/>
          <a:stretch/>
        </p:blipFill>
        <p:spPr>
          <a:xfrm>
            <a:off x="3164700" y="837256"/>
            <a:ext cx="5980172" cy="4305278"/>
          </a:xfrm>
          <a:prstGeom prst="rect">
            <a:avLst/>
          </a:prstGeom>
          <a:noFill/>
          <a:ln cap="flat" cmpd="sng" w="9525">
            <a:solidFill>
              <a:srgbClr val="B7B7B7"/>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6"/>
          <p:cNvSpPr txBox="1"/>
          <p:nvPr>
            <p:ph idx="1" type="body"/>
          </p:nvPr>
        </p:nvSpPr>
        <p:spPr>
          <a:xfrm>
            <a:off x="0" y="875050"/>
            <a:ext cx="9144000" cy="42684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300"/>
              </a:spcBef>
              <a:spcAft>
                <a:spcPts val="0"/>
              </a:spcAft>
              <a:buClr>
                <a:schemeClr val="dk1"/>
              </a:buClr>
              <a:buSzPts val="1100"/>
              <a:buFont typeface="Arial"/>
              <a:buNone/>
            </a:pPr>
            <a:r>
              <a:rPr lang="en" sz="2600">
                <a:latin typeface="Montserrat"/>
                <a:ea typeface="Montserrat"/>
                <a:cs typeface="Montserrat"/>
                <a:sym typeface="Montserrat"/>
              </a:rPr>
              <a:t>Nota metodológica </a:t>
            </a:r>
            <a:endParaRPr sz="1100">
              <a:latin typeface="Montserrat"/>
              <a:ea typeface="Montserrat"/>
              <a:cs typeface="Montserrat"/>
              <a:sym typeface="Montserrat"/>
            </a:endParaRPr>
          </a:p>
          <a:p>
            <a:pPr indent="0" lvl="0" marL="0" rtl="0" algn="l">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Se generaron seis grupos de mapas relacionados al tiempo de atención a personas con síntomas de COVID-19. Las variables que se muestran en los mapas corresponden al promedio de días entre:</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síntomas y fecha de ingreso</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T</a:t>
            </a:r>
            <a:r>
              <a:rPr lang="en" sz="1100">
                <a:latin typeface="Montserrat"/>
                <a:ea typeface="Montserrat"/>
                <a:cs typeface="Montserrat"/>
                <a:sym typeface="Montserrat"/>
              </a:rPr>
              <a:t>odos los pacientes que presentaron síntomas de COVID-19</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resultados</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Todos los pacientes que presentaron síntomas de COVID-19  con fecha de resultados</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ambulatorios con fecha de resultados</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alta</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defunción</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que fallecieron</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alta</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defunción</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con fecha de resultados que fallecieron</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26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7"/>
          <p:cNvSpPr txBox="1"/>
          <p:nvPr>
            <p:ph idx="1" type="body"/>
          </p:nvPr>
        </p:nvSpPr>
        <p:spPr>
          <a:xfrm>
            <a:off x="0" y="877825"/>
            <a:ext cx="9144000" cy="42657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0"/>
              </a:spcBef>
              <a:spcAft>
                <a:spcPts val="0"/>
              </a:spcAft>
              <a:buSzPts val="3200"/>
              <a:buNone/>
            </a:pPr>
            <a:r>
              <a:rPr lang="en" sz="2600">
                <a:latin typeface="Montserrat"/>
                <a:ea typeface="Montserrat"/>
                <a:cs typeface="Montserrat"/>
                <a:sym typeface="Montserrat"/>
              </a:rPr>
              <a:t>Nota metodológica </a:t>
            </a:r>
            <a:endParaRPr sz="26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1100">
                <a:latin typeface="Montserrat"/>
                <a:ea typeface="Montserrat"/>
                <a:cs typeface="Montserrat"/>
                <a:sym typeface="Montserrat"/>
              </a:rPr>
              <a:t>Cuando los municipios tienen menos de tres casos en la agrupación correspondiente (ambulatorios, hospitalizados, defunciones o positivos) se asignó el promedio de la jurisdicción sanitaria a la que pertenece el municipio con el fin de establecer un parámetro que </a:t>
            </a:r>
            <a:r>
              <a:rPr lang="en" sz="1100">
                <a:latin typeface="Montserrat"/>
                <a:ea typeface="Montserrat"/>
                <a:cs typeface="Montserrat"/>
                <a:sym typeface="Montserrat"/>
              </a:rPr>
              <a:t>evalúe</a:t>
            </a:r>
            <a:r>
              <a:rPr lang="en" sz="1100">
                <a:latin typeface="Montserrat"/>
                <a:ea typeface="Montserrat"/>
                <a:cs typeface="Montserrat"/>
                <a:sym typeface="Montserrat"/>
              </a:rPr>
              <a:t> a los municipios con pocos casos.</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1100">
                <a:latin typeface="Montserrat"/>
                <a:ea typeface="Montserrat"/>
                <a:cs typeface="Montserrat"/>
                <a:sym typeface="Montserrat"/>
              </a:rPr>
              <a:t>Actualmente las bases de datos no cuentan con fecha de alta de los pacientes, por lo tanto la fecha de alta es inferida de acuerdo con los tiempos propuestos por el modelo AMA</a:t>
            </a:r>
            <a:r>
              <a:rPr baseline="30000" lang="en" sz="1100">
                <a:latin typeface="Montserrat"/>
                <a:ea typeface="Montserrat"/>
                <a:cs typeface="Montserrat"/>
                <a:sym typeface="Montserrat"/>
              </a:rPr>
              <a:t>3</a:t>
            </a:r>
            <a:r>
              <a:rPr lang="en" sz="1100">
                <a:latin typeface="Montserrat"/>
                <a:ea typeface="Montserrat"/>
                <a:cs typeface="Montserrat"/>
                <a:sym typeface="Montserrat"/>
              </a:rPr>
              <a:t>:</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ambulatorio, significa que no requiere de hospitalización y por lo tanto su fecha de alta es igual a su fecha de ingreso.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hospitalizado pero no fue intubado o requirió de cuidados intensivos su fecha de alta es diez días después de su fecha de ingreso.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fue hospitalizado y fue intubado o requirió de cuidados intensivos  su fecha de alta es dieciséis días después de su fecha de ingreso.</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b="1" lang="en" sz="1100">
                <a:latin typeface="Montserrat"/>
                <a:ea typeface="Montserrat"/>
                <a:cs typeface="Montserrat"/>
                <a:sym typeface="Montserrat"/>
              </a:rPr>
              <a:t>FUENTES</a:t>
            </a:r>
            <a:endParaRPr b="1"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1100">
                <a:latin typeface="Montserrat"/>
                <a:ea typeface="Montserrat"/>
                <a:cs typeface="Montserrat"/>
                <a:sym typeface="Montserrat"/>
              </a:rPr>
              <a:t>Los datos relativos a pacientes COVID son obtenidos del archivo "</a:t>
            </a:r>
            <a:r>
              <a:rPr lang="en" sz="1100">
                <a:latin typeface="Montserrat"/>
                <a:ea typeface="Montserrat"/>
                <a:cs typeface="Montserrat"/>
                <a:sym typeface="Montserrat"/>
              </a:rPr>
              <a:t>211208</a:t>
            </a:r>
            <a:r>
              <a:rPr lang="en" sz="1100">
                <a:latin typeface="Montserrat"/>
                <a:ea typeface="Montserrat"/>
                <a:cs typeface="Montserrat"/>
                <a:sym typeface="Montserrat"/>
              </a:rPr>
              <a:t>COVID19MEXICOTOT" de la Dirección General de Epidemiología de la Secretaría de Salud. Los datos de las jurisdicciones sanitarias fueron generados con base en el archivo CLUES 2020 “ESTABLECIMIENTO_SALUD_202008”.</a:t>
            </a:r>
            <a:endParaRPr sz="1100">
              <a:latin typeface="Montserrat"/>
              <a:ea typeface="Montserrat"/>
              <a:cs typeface="Montserrat"/>
              <a:sym typeface="Montserrat"/>
            </a:endParaRPr>
          </a:p>
          <a:p>
            <a:pPr indent="0" lvl="0" marL="0" rtl="0" algn="l">
              <a:lnSpc>
                <a:spcPct val="115000"/>
              </a:lnSpc>
              <a:spcBef>
                <a:spcPts val="300"/>
              </a:spcBef>
              <a:spcAft>
                <a:spcPts val="0"/>
              </a:spcAft>
              <a:buNone/>
            </a:pPr>
            <a:r>
              <a:t/>
            </a:r>
            <a:endParaRPr sz="600">
              <a:latin typeface="Montserrat"/>
              <a:ea typeface="Montserrat"/>
              <a:cs typeface="Montserrat"/>
              <a:sym typeface="Montserrat"/>
            </a:endParaRPr>
          </a:p>
          <a:p>
            <a:pPr indent="-266700" lvl="0" marL="457200" rtl="0" algn="l">
              <a:lnSpc>
                <a:spcPct val="115000"/>
              </a:lnSpc>
              <a:spcBef>
                <a:spcPts val="300"/>
              </a:spcBef>
              <a:spcAft>
                <a:spcPts val="0"/>
              </a:spcAft>
              <a:buSzPts val="600"/>
              <a:buFont typeface="Montserrat"/>
              <a:buAutoNum type="arabicPeriod" startAt="3"/>
            </a:pPr>
            <a:r>
              <a:rPr lang="en" sz="600">
                <a:latin typeface="Montserrat"/>
                <a:ea typeface="Montserrat"/>
                <a:cs typeface="Montserrat"/>
                <a:sym typeface="Montserrat"/>
              </a:rPr>
              <a:t> </a:t>
            </a:r>
            <a:r>
              <a:rPr lang="en" sz="600">
                <a:solidFill>
                  <a:srgbClr val="000000"/>
                </a:solidFill>
                <a:uFill>
                  <a:noFill/>
                </a:uFill>
                <a:latin typeface="Montserrat"/>
                <a:ea typeface="Montserrat"/>
                <a:cs typeface="Montserrat"/>
                <a:sym typeface="Montserrat"/>
                <a:hlinkClick r:id="rId3">
                  <a:extLst>
                    <a:ext uri="{A12FA001-AC4F-418D-AE19-62706E023703}">
                      <ahyp:hlinkClr val="tx"/>
                    </a:ext>
                  </a:extLst>
                </a:hlinkClick>
              </a:rPr>
              <a:t>Marcos A. Capistran</a:t>
            </a:r>
            <a:r>
              <a:rPr lang="en" sz="600">
                <a:solidFill>
                  <a:srgbClr val="000000"/>
                </a:solidFill>
                <a:latin typeface="Montserrat"/>
                <a:ea typeface="Montserrat"/>
                <a:cs typeface="Montserrat"/>
                <a:sym typeface="Montserrat"/>
              </a:rPr>
              <a:t>,</a:t>
            </a:r>
            <a:r>
              <a:rPr lang="en" sz="600">
                <a:solidFill>
                  <a:srgbClr val="000000"/>
                </a:solidFill>
                <a:uFill>
                  <a:noFill/>
                </a:uFill>
                <a:latin typeface="Montserrat"/>
                <a:ea typeface="Montserrat"/>
                <a:cs typeface="Montserrat"/>
                <a:sym typeface="Montserrat"/>
                <a:hlinkClick r:id="rId4">
                  <a:extLst>
                    <a:ext uri="{A12FA001-AC4F-418D-AE19-62706E023703}">
                      <ahyp:hlinkClr val="tx"/>
                    </a:ext>
                  </a:extLst>
                </a:hlinkClick>
              </a:rPr>
              <a:t> Antonio Capella</a:t>
            </a:r>
            <a:r>
              <a:rPr lang="en" sz="600">
                <a:solidFill>
                  <a:srgbClr val="000000"/>
                </a:solidFill>
                <a:latin typeface="Montserrat"/>
                <a:ea typeface="Montserrat"/>
                <a:cs typeface="Montserrat"/>
                <a:sym typeface="Montserrat"/>
              </a:rPr>
              <a:t>,</a:t>
            </a:r>
            <a:r>
              <a:rPr lang="en" sz="600">
                <a:solidFill>
                  <a:srgbClr val="000000"/>
                </a:solidFill>
                <a:uFill>
                  <a:noFill/>
                </a:uFill>
                <a:latin typeface="Montserrat"/>
                <a:ea typeface="Montserrat"/>
                <a:cs typeface="Montserrat"/>
                <a:sym typeface="Montserrat"/>
                <a:hlinkClick r:id="rId5">
                  <a:extLst>
                    <a:ext uri="{A12FA001-AC4F-418D-AE19-62706E023703}">
                      <ahyp:hlinkClr val="tx"/>
                    </a:ext>
                  </a:extLst>
                </a:hlinkClick>
              </a:rPr>
              <a:t> J. Andres Christen</a:t>
            </a:r>
            <a:r>
              <a:rPr lang="en" sz="600">
                <a:solidFill>
                  <a:srgbClr val="000000"/>
                </a:solidFill>
                <a:latin typeface="Montserrat"/>
                <a:ea typeface="Montserrat"/>
                <a:cs typeface="Montserrat"/>
                <a:sym typeface="Montserrat"/>
              </a:rPr>
              <a:t> </a:t>
            </a:r>
            <a:r>
              <a:rPr lang="en" sz="600">
                <a:solidFill>
                  <a:srgbClr val="000000"/>
                </a:solidFill>
                <a:latin typeface="Montserrat"/>
                <a:ea typeface="Montserrat"/>
                <a:cs typeface="Montserrat"/>
                <a:sym typeface="Montserrat"/>
              </a:rPr>
              <a:t>(</a:t>
            </a:r>
            <a:r>
              <a:rPr lang="en" sz="600">
                <a:latin typeface="Montserrat"/>
                <a:ea typeface="Montserrat"/>
                <a:cs typeface="Montserrat"/>
                <a:sym typeface="Montserrat"/>
              </a:rPr>
              <a:t>2020). Forecasting hospital demand during COVID-19 pandemic outbreaks, 21-25.</a:t>
            </a:r>
            <a:endParaRPr sz="11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nvSpPr>
        <p:spPr>
          <a:xfrm>
            <a:off x="226000" y="1119725"/>
            <a:ext cx="8628300" cy="399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i="0" lang="en" sz="2600" u="none" cap="none" strike="noStrike">
                <a:latin typeface="Montserrat"/>
                <a:ea typeface="Montserrat"/>
                <a:cs typeface="Montserrat"/>
                <a:sym typeface="Montserrat"/>
              </a:rPr>
              <a:t>Resultados - Parte I</a:t>
            </a:r>
            <a:endParaRPr i="0" sz="2600" u="none" cap="none" strike="noStrike">
              <a:latin typeface="Montserrat"/>
              <a:ea typeface="Montserrat"/>
              <a:cs typeface="Montserrat"/>
              <a:sym typeface="Montserrat"/>
            </a:endParaRPr>
          </a:p>
        </p:txBody>
      </p:sp>
      <p:sp>
        <p:nvSpPr>
          <p:cNvPr id="113" name="Google Shape;113;p18"/>
          <p:cNvSpPr txBox="1"/>
          <p:nvPr>
            <p:ph idx="4294967295" type="body"/>
          </p:nvPr>
        </p:nvSpPr>
        <p:spPr>
          <a:xfrm>
            <a:off x="0" y="1746850"/>
            <a:ext cx="9144000" cy="33969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Conformada por 6 grupos con dos variantes de escala: cortes naturales y cuantiles, en ellos se representa el tiempo promedio entre las siguientes fechas:</a:t>
            </a:r>
            <a:endParaRPr sz="1100">
              <a:latin typeface="Montserrat"/>
              <a:ea typeface="Montserrat"/>
              <a:cs typeface="Montserrat"/>
              <a:sym typeface="Montserrat"/>
            </a:endParaRPr>
          </a:p>
          <a:p>
            <a:pPr indent="-298450" lvl="0" marL="457200" rtl="0" algn="l">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Síntomas e ingreso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resultado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alta</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defunción</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alta</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defunción</a:t>
            </a:r>
            <a:endParaRPr sz="11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nvSpPr>
        <p:spPr>
          <a:xfrm>
            <a:off x="0" y="83615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ontserrat Light"/>
                <a:ea typeface="Montserrat Light"/>
                <a:cs typeface="Montserrat Light"/>
                <a:sym typeface="Montserrat Light"/>
              </a:rPr>
              <a:t>1 - ACCESIBILIDAD HOSPITALARIA</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Montserrat SemiBold"/>
                <a:ea typeface="Montserrat SemiBold"/>
                <a:cs typeface="Montserrat SemiBold"/>
                <a:sym typeface="Montserrat SemiBold"/>
              </a:rPr>
              <a:t>(</a:t>
            </a:r>
            <a:r>
              <a:rPr b="0" i="0" lang="en" sz="1000" u="none" cap="none" strike="noStrike">
                <a:solidFill>
                  <a:srgbClr val="000000"/>
                </a:solidFill>
                <a:latin typeface="Montserrat SemiBold"/>
                <a:ea typeface="Montserrat SemiBold"/>
                <a:cs typeface="Montserrat SemiBold"/>
                <a:sym typeface="Montserrat SemiBold"/>
              </a:rPr>
              <a:t>escala: cortes naturales</a:t>
            </a:r>
            <a:r>
              <a:rPr b="0" i="0" lang="en" sz="1000" u="none" cap="none" strike="noStrike">
                <a:solidFill>
                  <a:srgbClr val="000000"/>
                </a:solidFill>
                <a:latin typeface="Montserrat SemiBold"/>
                <a:ea typeface="Montserrat SemiBold"/>
                <a:cs typeface="Montserrat SemiBold"/>
                <a:sym typeface="Montserrat SemiBold"/>
              </a:rPr>
              <a:t>)</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calcula a partir del</a:t>
            </a:r>
            <a:r>
              <a:rPr b="0" i="0" lang="en" sz="1100" u="none" cap="none" strike="noStrike">
                <a:solidFill>
                  <a:schemeClr val="dk1"/>
                </a:solidFill>
                <a:latin typeface="Montserrat"/>
                <a:ea typeface="Montserrat"/>
                <a:cs typeface="Montserrat"/>
                <a:sym typeface="Montserrat"/>
              </a:rPr>
              <a:t> número de días entre el inicio de síntomas y </a:t>
            </a:r>
            <a:r>
              <a:rPr lang="en" sz="1100">
                <a:solidFill>
                  <a:schemeClr val="dk1"/>
                </a:solidFill>
                <a:latin typeface="Montserrat"/>
                <a:ea typeface="Montserrat"/>
                <a:cs typeface="Montserrat"/>
                <a:sym typeface="Montserrat"/>
              </a:rPr>
              <a:t>el</a:t>
            </a:r>
            <a:r>
              <a:rPr b="0" i="0" lang="en" sz="1100" u="none" cap="none" strike="noStrike">
                <a:solidFill>
                  <a:schemeClr val="dk1"/>
                </a:solidFill>
                <a:latin typeface="Montserrat"/>
                <a:ea typeface="Montserrat"/>
                <a:cs typeface="Montserrat"/>
                <a:sym typeface="Montserrat"/>
              </a:rPr>
              <a:t> ingreso a una unidad médica para ser </a:t>
            </a:r>
            <a:r>
              <a:rPr lang="en" sz="1100">
                <a:solidFill>
                  <a:schemeClr val="dk1"/>
                </a:solidFill>
                <a:latin typeface="Montserrat"/>
                <a:ea typeface="Montserrat"/>
                <a:cs typeface="Montserrat"/>
                <a:sym typeface="Montserrat"/>
              </a:rPr>
              <a:t>evaluado</a:t>
            </a:r>
            <a:r>
              <a:rPr b="0" i="0" lang="en" sz="1100" u="none" cap="none" strike="noStrike">
                <a:solidFill>
                  <a:schemeClr val="dk1"/>
                </a:solidFill>
                <a:latin typeface="Montserrat"/>
                <a:ea typeface="Montserrat"/>
                <a:cs typeface="Montserrat"/>
                <a:sym typeface="Montserrat"/>
              </a:rPr>
              <a:t>.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a:t>
            </a:r>
            <a:r>
              <a:rPr b="0" i="0" lang="en" sz="1100" u="none" cap="none" strike="noStrike">
                <a:solidFill>
                  <a:schemeClr val="dk1"/>
                </a:solidFill>
                <a:latin typeface="Montserrat"/>
                <a:ea typeface="Montserrat"/>
                <a:cs typeface="Montserrat"/>
                <a:sym typeface="Montserrat"/>
              </a:rPr>
              <a:t>ermite cuantificar la accesibilidad hospitalaria</a:t>
            </a:r>
            <a:r>
              <a:rPr lang="en" sz="1100">
                <a:solidFill>
                  <a:schemeClr val="dk1"/>
                </a:solidFill>
                <a:latin typeface="Montserrat"/>
                <a:ea typeface="Montserrat"/>
                <a:cs typeface="Montserrat"/>
                <a:sym typeface="Montserrat"/>
              </a:rPr>
              <a:t> y</a:t>
            </a:r>
            <a:r>
              <a:rPr b="0" i="0" lang="en" sz="1100" u="none" cap="none" strike="noStrike">
                <a:solidFill>
                  <a:schemeClr val="dk1"/>
                </a:solidFill>
                <a:latin typeface="Montserrat"/>
                <a:ea typeface="Montserrat"/>
                <a:cs typeface="Montserrat"/>
                <a:sym typeface="Montserrat"/>
              </a:rPr>
              <a:t> contempla diversos factores, entre ellos la facilidad para llegar a una unidad médica, proximidad y comportamiento social.</a:t>
            </a:r>
            <a:endParaRPr b="0" i="0" sz="1000" u="none" cap="none" strike="noStrike">
              <a:solidFill>
                <a:srgbClr val="000000"/>
              </a:solidFill>
              <a:latin typeface="Montserrat SemiBold"/>
              <a:ea typeface="Montserrat SemiBold"/>
              <a:cs typeface="Montserrat SemiBold"/>
              <a:sym typeface="Montserrat SemiBold"/>
            </a:endParaRPr>
          </a:p>
        </p:txBody>
      </p:sp>
      <p:pic>
        <p:nvPicPr>
          <p:cNvPr id="119" name="Google Shape;119;p19"/>
          <p:cNvPicPr preferRelativeResize="0"/>
          <p:nvPr/>
        </p:nvPicPr>
        <p:blipFill rotWithShape="1">
          <a:blip r:embed="rId3">
            <a:alphaModFix/>
          </a:blip>
          <a:srcRect b="0" l="9" r="9" t="0"/>
          <a:stretch/>
        </p:blipFill>
        <p:spPr>
          <a:xfrm>
            <a:off x="3164624" y="836200"/>
            <a:ext cx="5979372" cy="4307302"/>
          </a:xfrm>
          <a:prstGeom prst="rect">
            <a:avLst/>
          </a:prstGeom>
          <a:noFill/>
          <a:ln cap="flat" cmpd="sng" w="9525">
            <a:solidFill>
              <a:srgbClr val="B7B7B7"/>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0"/>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25" name="Google Shape;125;p20"/>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ontserrat Light"/>
                <a:ea typeface="Montserrat Light"/>
                <a:cs typeface="Montserrat Light"/>
                <a:sym typeface="Montserrat Light"/>
              </a:rPr>
              <a:t>1 - ACCESIBILIDAD HOSPITALARIA</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Montserrat SemiBold"/>
                <a:ea typeface="Montserrat SemiBold"/>
                <a:cs typeface="Montserrat SemiBold"/>
                <a:sym typeface="Montserrat SemiBold"/>
              </a:rPr>
              <a:t>(</a:t>
            </a:r>
            <a:r>
              <a:rPr b="0" i="0" lang="en" sz="1000" u="none" cap="none" strike="noStrike">
                <a:solidFill>
                  <a:srgbClr val="000000"/>
                </a:solidFill>
                <a:latin typeface="Montserrat SemiBold"/>
                <a:ea typeface="Montserrat SemiBold"/>
                <a:cs typeface="Montserrat SemiBold"/>
                <a:sym typeface="Montserrat SemiBold"/>
              </a:rPr>
              <a:t>escala: </a:t>
            </a:r>
            <a:r>
              <a:rPr b="0" i="0" lang="en" sz="1000" u="none" cap="none" strike="noStrike">
                <a:solidFill>
                  <a:schemeClr val="dk1"/>
                </a:solidFill>
                <a:latin typeface="Montserrat SemiBold"/>
                <a:ea typeface="Montserrat SemiBold"/>
                <a:cs typeface="Montserrat SemiBold"/>
                <a:sym typeface="Montserrat SemiBold"/>
              </a:rPr>
              <a:t>cuantiles</a:t>
            </a:r>
            <a:r>
              <a:rPr b="0" i="0" lang="en" sz="1000" u="none" cap="none" strike="noStrike">
                <a:solidFill>
                  <a:srgbClr val="000000"/>
                </a:solidFill>
                <a:latin typeface="Montserrat SemiBold"/>
                <a:ea typeface="Montserrat SemiBold"/>
                <a:cs typeface="Montserrat SemiBold"/>
                <a:sym typeface="Montserrat SemiBold"/>
              </a:rPr>
              <a:t>)</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calcula a partir del número de días entre el inicio de síntomas y el ingreso a una unidad médica para ser evaluado.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permite cuantificar la accesibilidad hospitalaria y contempla diversos factores, entre ellos la facilidad para llegar a una unidad médica, proximidad y comportamiento social.</a:t>
            </a:r>
            <a:endParaRPr sz="1100">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1"/>
          <p:cNvPicPr preferRelativeResize="0"/>
          <p:nvPr/>
        </p:nvPicPr>
        <p:blipFill rotWithShape="1">
          <a:blip r:embed="rId3">
            <a:alphaModFix/>
          </a:blip>
          <a:srcRect b="0" l="0" r="0" t="0"/>
          <a:stretch/>
        </p:blipFill>
        <p:spPr>
          <a:xfrm>
            <a:off x="3163825" y="835475"/>
            <a:ext cx="5980170" cy="4306819"/>
          </a:xfrm>
          <a:prstGeom prst="rect">
            <a:avLst/>
          </a:prstGeom>
          <a:noFill/>
          <a:ln cap="flat" cmpd="sng" w="9525">
            <a:solidFill>
              <a:srgbClr val="B7B7B7"/>
            </a:solidFill>
            <a:prstDash val="solid"/>
            <a:round/>
            <a:headEnd len="sm" w="sm" type="none"/>
            <a:tailEnd len="sm" w="sm" type="none"/>
          </a:ln>
        </p:spPr>
      </p:pic>
      <p:sp>
        <p:nvSpPr>
          <p:cNvPr id="131" name="Google Shape;131;p21"/>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200" u="none" cap="none" strike="noStrike">
                <a:solidFill>
                  <a:schemeClr val="dk1"/>
                </a:solidFill>
                <a:latin typeface="Montserrat Light"/>
                <a:ea typeface="Montserrat Light"/>
                <a:cs typeface="Montserrat Light"/>
                <a:sym typeface="Montserrat Light"/>
              </a:rPr>
              <a:t>2 - RESPUESTA HOSPITALARIA</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 calculada mediante e</a:t>
            </a:r>
            <a:r>
              <a:rPr b="0" i="0" lang="en" sz="1100" u="none" cap="none" strike="noStrike">
                <a:solidFill>
                  <a:schemeClr val="dk1"/>
                </a:solidFill>
                <a:latin typeface="Montserrat"/>
                <a:ea typeface="Montserrat"/>
                <a:cs typeface="Montserrat"/>
                <a:sym typeface="Montserrat"/>
              </a:rPr>
              <a:t>l número de días entre la fecha de ingreso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Este indicador </a:t>
            </a:r>
            <a:r>
              <a:rPr b="0" i="0" lang="en" sz="1100" u="none" cap="none" strike="noStrike">
                <a:solidFill>
                  <a:schemeClr val="dk1"/>
                </a:solidFill>
                <a:latin typeface="Montserrat"/>
                <a:ea typeface="Montserrat"/>
                <a:cs typeface="Montserrat"/>
                <a:sym typeface="Montserrat"/>
              </a:rPr>
              <a:t>permite cuantificar la respuesta hospitalaria</a:t>
            </a:r>
            <a:r>
              <a:rPr lang="en" sz="1100">
                <a:solidFill>
                  <a:schemeClr val="dk1"/>
                </a:solidFill>
                <a:latin typeface="Montserrat"/>
                <a:ea typeface="Montserrat"/>
                <a:cs typeface="Montserrat"/>
                <a:sym typeface="Montserrat"/>
              </a:rPr>
              <a:t> y</a:t>
            </a:r>
            <a:r>
              <a:rPr lang="en" sz="1100">
                <a:solidFill>
                  <a:schemeClr val="dk1"/>
                </a:solidFill>
                <a:highlight>
                  <a:schemeClr val="lt1"/>
                </a:highlight>
                <a:latin typeface="Montserrat"/>
                <a:ea typeface="Montserrat"/>
                <a:cs typeface="Montserrat"/>
                <a:sym typeface="Montserrat"/>
              </a:rPr>
              <a:t> a</a:t>
            </a:r>
            <a:r>
              <a:rPr b="0" i="0" lang="en" sz="1100" u="none" cap="none" strike="noStrike">
                <a:solidFill>
                  <a:schemeClr val="dk1"/>
                </a:solidFill>
                <a:highlight>
                  <a:schemeClr val="lt1"/>
                </a:highlight>
                <a:latin typeface="Montserrat"/>
                <a:ea typeface="Montserrat"/>
                <a:cs typeface="Montserrat"/>
                <a:sym typeface="Montserrat"/>
              </a:rPr>
              <a:t>lgunos de los factores con los que se podría asociar son: la infraestructura de las unidades de salud, la cantidad de personal, el abastecimiento de recursos y la afluencia de pacientes.</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antes del ingreso a la unidad médica.</a:t>
            </a:r>
            <a:endParaRPr sz="1000">
              <a:latin typeface="Montserrat SemiBold"/>
              <a:ea typeface="Montserrat SemiBold"/>
              <a:cs typeface="Montserrat SemiBold"/>
              <a:sym typeface="Montserrat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2"/>
          <p:cNvPicPr preferRelativeResize="0"/>
          <p:nvPr/>
        </p:nvPicPr>
        <p:blipFill rotWithShape="1">
          <a:blip r:embed="rId3">
            <a:alphaModFix/>
          </a:blip>
          <a:srcRect b="0" l="0" r="0" t="0"/>
          <a:stretch/>
        </p:blipFill>
        <p:spPr>
          <a:xfrm>
            <a:off x="3163825" y="835713"/>
            <a:ext cx="5980170" cy="4306819"/>
          </a:xfrm>
          <a:prstGeom prst="rect">
            <a:avLst/>
          </a:prstGeom>
          <a:noFill/>
          <a:ln cap="flat" cmpd="sng" w="9525">
            <a:solidFill>
              <a:srgbClr val="B7B7B7"/>
            </a:solidFill>
            <a:prstDash val="solid"/>
            <a:round/>
            <a:headEnd len="sm" w="sm" type="none"/>
            <a:tailEnd len="sm" w="sm" type="none"/>
          </a:ln>
        </p:spPr>
      </p:pic>
      <p:sp>
        <p:nvSpPr>
          <p:cNvPr id="137" name="Google Shape;137;p22"/>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200" u="none" cap="none" strike="noStrike">
                <a:solidFill>
                  <a:schemeClr val="dk1"/>
                </a:solidFill>
                <a:latin typeface="Montserrat Light"/>
                <a:ea typeface="Montserrat Light"/>
                <a:cs typeface="Montserrat Light"/>
                <a:sym typeface="Montserrat Light"/>
              </a:rPr>
              <a:t>2 - RESPUESTA HOSPITALARIA</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a:t>
            </a:r>
            <a:r>
              <a:rPr lang="en" sz="1000">
                <a:solidFill>
                  <a:schemeClr val="dk1"/>
                </a:solidFill>
                <a:latin typeface="Montserrat SemiBold"/>
                <a:ea typeface="Montserrat SemiBold"/>
                <a:cs typeface="Montserrat SemiBold"/>
                <a:sym typeface="Montserrat SemiBold"/>
              </a:rPr>
              <a:t>cuantiles</a:t>
            </a:r>
            <a:r>
              <a:rPr b="0" i="0" lang="en" sz="1000" u="none" cap="none" strike="noStrike">
                <a:solidFill>
                  <a:schemeClr val="dk1"/>
                </a:solidFill>
                <a:latin typeface="Montserrat SemiBold"/>
                <a:ea typeface="Montserrat SemiBold"/>
                <a:cs typeface="Montserrat SemiBold"/>
                <a:sym typeface="Montserrat SemiBold"/>
              </a:rPr>
              <a:t>)</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 calculada mediante e</a:t>
            </a:r>
            <a:r>
              <a:rPr b="0" i="0" lang="en" sz="1100" u="none" cap="none" strike="noStrike">
                <a:solidFill>
                  <a:schemeClr val="dk1"/>
                </a:solidFill>
                <a:latin typeface="Montserrat"/>
                <a:ea typeface="Montserrat"/>
                <a:cs typeface="Montserrat"/>
                <a:sym typeface="Montserrat"/>
              </a:rPr>
              <a:t>l número de días entre la fecha de ingreso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Este indicador </a:t>
            </a:r>
            <a:r>
              <a:rPr b="0" i="0" lang="en" sz="1100" u="none" cap="none" strike="noStrike">
                <a:solidFill>
                  <a:schemeClr val="dk1"/>
                </a:solidFill>
                <a:latin typeface="Montserrat"/>
                <a:ea typeface="Montserrat"/>
                <a:cs typeface="Montserrat"/>
                <a:sym typeface="Montserrat"/>
              </a:rPr>
              <a:t>permite cuantificar la respuesta hospitalaria</a:t>
            </a:r>
            <a:r>
              <a:rPr lang="en" sz="1100">
                <a:solidFill>
                  <a:schemeClr val="dk1"/>
                </a:solidFill>
                <a:latin typeface="Montserrat"/>
                <a:ea typeface="Montserrat"/>
                <a:cs typeface="Montserrat"/>
                <a:sym typeface="Montserrat"/>
              </a:rPr>
              <a:t> y</a:t>
            </a:r>
            <a:r>
              <a:rPr lang="en" sz="1100">
                <a:solidFill>
                  <a:schemeClr val="dk1"/>
                </a:solidFill>
                <a:highlight>
                  <a:schemeClr val="lt1"/>
                </a:highlight>
                <a:latin typeface="Montserrat"/>
                <a:ea typeface="Montserrat"/>
                <a:cs typeface="Montserrat"/>
                <a:sym typeface="Montserrat"/>
              </a:rPr>
              <a:t> a</a:t>
            </a:r>
            <a:r>
              <a:rPr b="0" i="0" lang="en" sz="1100" u="none" cap="none" strike="noStrike">
                <a:solidFill>
                  <a:schemeClr val="dk1"/>
                </a:solidFill>
                <a:highlight>
                  <a:schemeClr val="lt1"/>
                </a:highlight>
                <a:latin typeface="Montserrat"/>
                <a:ea typeface="Montserrat"/>
                <a:cs typeface="Montserrat"/>
                <a:sym typeface="Montserrat"/>
              </a:rPr>
              <a:t>lgunos de los factores con los que se podría asociar son: la infraestructura de las unidades de salud, la cantidad de personal, el abastecimiento de recursos y la afluencia de pacientes.</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antes del ingreso a la unidad médica.</a:t>
            </a:r>
            <a:endParaRPr sz="1000">
              <a:latin typeface="Montserrat SemiBold"/>
              <a:ea typeface="Montserrat SemiBold"/>
              <a:cs typeface="Montserrat SemiBold"/>
              <a:sym typeface="Montserrat SemiBo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